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95" r:id="rId2"/>
    <p:sldId id="304" r:id="rId3"/>
    <p:sldId id="296" r:id="rId4"/>
    <p:sldId id="297" r:id="rId5"/>
    <p:sldId id="298" r:id="rId6"/>
    <p:sldId id="299" r:id="rId7"/>
    <p:sldId id="300" r:id="rId8"/>
    <p:sldId id="301" r:id="rId9"/>
    <p:sldId id="302" r:id="rId10"/>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2" r:id="rId36"/>
    <p:sldId id="303" r:id="rId37"/>
    <p:sldId id="283" r:id="rId38"/>
    <p:sldId id="284" r:id="rId39"/>
    <p:sldId id="285" r:id="rId40"/>
    <p:sldId id="286" r:id="rId41"/>
    <p:sldId id="287" r:id="rId42"/>
    <p:sldId id="288" r:id="rId43"/>
    <p:sldId id="290" r:id="rId44"/>
    <p:sldId id="291" r:id="rId45"/>
    <p:sldId id="292" r:id="rId46"/>
    <p:sldId id="293" r:id="rId47"/>
    <p:sldId id="294" r:id="rId48"/>
    <p:sldId id="305" r:id="rId49"/>
  </p:sldIdLst>
  <p:sldSz cx="9144000" cy="6858000" type="screen4x3"/>
  <p:notesSz cx="9144000" cy="6858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8" d="100"/>
          <a:sy n="48" d="100"/>
        </p:scale>
        <p:origin x="-15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F:\Diag%20Julie\Base%20de%20donn&#233;es%20ISPF%202012\Diag%20territoriaux%20201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ecomte%20Maimiti\Desktop\cucs%20documents\docs%20important\tableau%20r&#233;capitulatif%20mc%20muto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FR"/>
  <c:clrMapOvr bg1="lt1" tx1="dk1" bg2="lt2" tx2="dk2" accent1="accent1" accent2="accent2" accent3="accent3" accent4="accent4" accent5="accent5" accent6="accent6" hlink="hlink" folHlink="folHlink"/>
  <c:chart>
    <c:title>
      <c:tx>
        <c:rich>
          <a:bodyPr/>
          <a:lstStyle/>
          <a:p>
            <a:pPr>
              <a:defRPr/>
            </a:pPr>
            <a:r>
              <a:rPr lang="en-US" dirty="0"/>
              <a:t>Croissance </a:t>
            </a:r>
            <a:r>
              <a:rPr lang="en-US" dirty="0" smtClean="0"/>
              <a:t>démographique </a:t>
            </a:r>
            <a:r>
              <a:rPr lang="en-US" dirty="0"/>
              <a:t>1983-2012</a:t>
            </a:r>
          </a:p>
        </c:rich>
      </c:tx>
      <c:layout>
        <c:manualLayout>
          <c:xMode val="edge"/>
          <c:yMode val="edge"/>
          <c:x val="0.23832214361503201"/>
          <c:y val="0.10819414007708504"/>
        </c:manualLayout>
      </c:layout>
    </c:title>
    <c:plotArea>
      <c:layout/>
      <c:barChart>
        <c:barDir val="col"/>
        <c:grouping val="clustered"/>
        <c:ser>
          <c:idx val="0"/>
          <c:order val="0"/>
          <c:tx>
            <c:strRef>
              <c:f>'Evolution Pop'!$M$2:$M$3</c:f>
              <c:strCache>
                <c:ptCount val="1"/>
                <c:pt idx="0">
                  <c:v>Croissance demographique depuis 83</c:v>
                </c:pt>
              </c:strCache>
            </c:strRef>
          </c:tx>
          <c:spPr>
            <a:solidFill>
              <a:srgbClr val="94C600"/>
            </a:solidFill>
          </c:spPr>
          <c:dPt>
            <c:idx val="5"/>
            <c:spPr>
              <a:solidFill>
                <a:srgbClr val="FF0000"/>
              </a:solidFill>
            </c:spPr>
          </c:dPt>
          <c:dLbls>
            <c:spPr>
              <a:noFill/>
              <a:ln>
                <a:noFill/>
              </a:ln>
              <a:effectLst/>
            </c:spPr>
            <c:showVal val="1"/>
            <c:extLst>
              <c:ext xmlns:c15="http://schemas.microsoft.com/office/drawing/2012/chart" uri="{CE6537A1-D6FC-4f65-9D91-7224C49458BB}">
                <c15:layout/>
                <c15:showLeaderLines val="0"/>
              </c:ext>
            </c:extLst>
          </c:dLbls>
          <c:cat>
            <c:strRef>
              <c:f>'Evolution Pop'!$L$4:$L$12</c:f>
              <c:strCache>
                <c:ptCount val="9"/>
                <c:pt idx="0">
                  <c:v>MOOREA</c:v>
                </c:pt>
                <c:pt idx="1">
                  <c:v>PAPARA</c:v>
                </c:pt>
                <c:pt idx="2">
                  <c:v>PUNAAUIA</c:v>
                </c:pt>
                <c:pt idx="3">
                  <c:v>PAEA</c:v>
                </c:pt>
                <c:pt idx="4">
                  <c:v>MAHINA</c:v>
                </c:pt>
                <c:pt idx="5">
                  <c:v>ARUE</c:v>
                </c:pt>
                <c:pt idx="6">
                  <c:v>FAAA</c:v>
                </c:pt>
                <c:pt idx="7">
                  <c:v>PIRAE</c:v>
                </c:pt>
                <c:pt idx="8">
                  <c:v>PAPEETE</c:v>
                </c:pt>
              </c:strCache>
            </c:strRef>
          </c:cat>
          <c:val>
            <c:numRef>
              <c:f>'Evolution Pop'!$M$4:$M$12</c:f>
              <c:numCache>
                <c:formatCode>0%</c:formatCode>
                <c:ptCount val="9"/>
                <c:pt idx="0">
                  <c:v>1.3774313698441158</c:v>
                </c:pt>
                <c:pt idx="1">
                  <c:v>1.314327485380117</c:v>
                </c:pt>
                <c:pt idx="2">
                  <c:v>1.225068471081038</c:v>
                </c:pt>
                <c:pt idx="3">
                  <c:v>0.61813009181430201</c:v>
                </c:pt>
                <c:pt idx="4">
                  <c:v>0.60464596828233308</c:v>
                </c:pt>
                <c:pt idx="5">
                  <c:v>0.41351711871943103</c:v>
                </c:pt>
                <c:pt idx="6">
                  <c:v>0.35536097049300108</c:v>
                </c:pt>
                <c:pt idx="7">
                  <c:v>0.17225318140231305</c:v>
                </c:pt>
                <c:pt idx="8">
                  <c:v>9.6484508001361921E-2</c:v>
                </c:pt>
              </c:numCache>
            </c:numRef>
          </c:val>
        </c:ser>
        <c:dLbls/>
        <c:axId val="71983872"/>
        <c:axId val="71985408"/>
      </c:barChart>
      <c:catAx>
        <c:axId val="71983872"/>
        <c:scaling>
          <c:orientation val="minMax"/>
        </c:scaling>
        <c:axPos val="b"/>
        <c:numFmt formatCode="General" sourceLinked="0"/>
        <c:tickLblPos val="nextTo"/>
        <c:txPr>
          <a:bodyPr/>
          <a:lstStyle/>
          <a:p>
            <a:pPr>
              <a:defRPr sz="1400"/>
            </a:pPr>
            <a:endParaRPr lang="fr-FR"/>
          </a:p>
        </c:txPr>
        <c:crossAx val="71985408"/>
        <c:crosses val="autoZero"/>
        <c:auto val="1"/>
        <c:lblAlgn val="ctr"/>
        <c:lblOffset val="100"/>
      </c:catAx>
      <c:valAx>
        <c:axId val="71985408"/>
        <c:scaling>
          <c:orientation val="minMax"/>
        </c:scaling>
        <c:delete val="1"/>
        <c:axPos val="l"/>
        <c:numFmt formatCode="0%" sourceLinked="1"/>
        <c:tickLblPos val="none"/>
        <c:crossAx val="71983872"/>
        <c:crosses val="autoZero"/>
        <c:crossBetween val="between"/>
      </c:valAx>
    </c:plotArea>
    <c:plotVisOnly val="1"/>
    <c:dispBlanksAs val="gap"/>
  </c:chart>
  <c:txPr>
    <a:bodyPr/>
    <a:lstStyle/>
    <a:p>
      <a:pPr>
        <a:defRPr sz="1800"/>
      </a:pPr>
      <a:endParaRPr lang="fr-FR"/>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fr-FR"/>
  <c:chart>
    <c:autoTitleDeleted val="1"/>
    <c:plotArea>
      <c:layout/>
      <c:pieChart>
        <c:varyColors val="1"/>
        <c:ser>
          <c:idx val="0"/>
          <c:order val="0"/>
          <c:tx>
            <c:strRef>
              <c:f>'[tableau récapitulatif mc mutoi.xlsx]Feuil1'!$B$39</c:f>
              <c:strCache>
                <c:ptCount val="1"/>
                <c:pt idx="0">
                  <c:v>TOTAL</c:v>
                </c:pt>
              </c:strCache>
            </c:strRef>
          </c:tx>
          <c:dPt>
            <c:idx val="0"/>
            <c:spPr>
              <a:solidFill>
                <a:srgbClr val="FF0066"/>
              </a:solidFill>
            </c:spPr>
          </c:dPt>
          <c:dPt>
            <c:idx val="1"/>
            <c:spPr>
              <a:solidFill>
                <a:srgbClr val="99CCFF"/>
              </a:solidFill>
            </c:spPr>
          </c:dPt>
          <c:dPt>
            <c:idx val="2"/>
            <c:spPr>
              <a:solidFill>
                <a:schemeClr val="accent1">
                  <a:lumMod val="60000"/>
                  <a:lumOff val="40000"/>
                </a:schemeClr>
              </a:solidFill>
            </c:spPr>
          </c:dPt>
          <c:dPt>
            <c:idx val="3"/>
            <c:spPr>
              <a:solidFill>
                <a:srgbClr val="66FFCC"/>
              </a:solidFill>
            </c:spPr>
          </c:dPt>
          <c:dPt>
            <c:idx val="5"/>
            <c:spPr>
              <a:solidFill>
                <a:srgbClr val="FF0000"/>
              </a:solidFill>
            </c:spPr>
          </c:dPt>
          <c:dPt>
            <c:idx val="6"/>
            <c:spPr>
              <a:solidFill>
                <a:srgbClr val="0000FF"/>
              </a:solidFill>
            </c:spPr>
          </c:dPt>
          <c:dPt>
            <c:idx val="7"/>
            <c:spPr>
              <a:solidFill>
                <a:srgbClr val="FFFF00"/>
              </a:solidFill>
            </c:spPr>
          </c:dPt>
          <c:dLbls>
            <c:txPr>
              <a:bodyPr/>
              <a:lstStyle/>
              <a:p>
                <a:pPr>
                  <a:defRPr>
                    <a:latin typeface="Britannic Bold" pitchFamily="34" charset="0"/>
                  </a:defRPr>
                </a:pPr>
                <a:endParaRPr lang="fr-FR"/>
              </a:p>
            </c:txPr>
            <c:showCatName val="1"/>
            <c:showPercent val="1"/>
          </c:dLbls>
          <c:cat>
            <c:strRef>
              <c:f>'[tableau récapitulatif mc mutoi.xlsx]Feuil1'!$A$40:$A$47</c:f>
              <c:strCache>
                <c:ptCount val="8"/>
                <c:pt idx="0">
                  <c:v>ERIMA</c:v>
                </c:pt>
                <c:pt idx="1">
                  <c:v>TEARAPAE</c:v>
                </c:pt>
                <c:pt idx="2">
                  <c:v>TEAFAAROA</c:v>
                </c:pt>
                <c:pt idx="3">
                  <c:v>PAPAOA</c:v>
                </c:pt>
                <c:pt idx="4">
                  <c:v>PARUAU</c:v>
                </c:pt>
                <c:pt idx="5">
                  <c:v>VAIPOOPOO</c:v>
                </c:pt>
                <c:pt idx="6">
                  <c:v>ARAHIRI</c:v>
                </c:pt>
                <c:pt idx="7">
                  <c:v>AUTRES SECTEURS</c:v>
                </c:pt>
              </c:strCache>
            </c:strRef>
          </c:cat>
          <c:val>
            <c:numRef>
              <c:f>'[tableau récapitulatif mc mutoi.xlsx]Feuil1'!$B$40:$B$47</c:f>
              <c:numCache>
                <c:formatCode>General</c:formatCode>
                <c:ptCount val="8"/>
                <c:pt idx="0">
                  <c:v>99</c:v>
                </c:pt>
                <c:pt idx="1">
                  <c:v>20</c:v>
                </c:pt>
                <c:pt idx="2">
                  <c:v>28</c:v>
                </c:pt>
                <c:pt idx="3">
                  <c:v>12</c:v>
                </c:pt>
                <c:pt idx="4">
                  <c:v>35</c:v>
                </c:pt>
                <c:pt idx="5">
                  <c:v>11</c:v>
                </c:pt>
                <c:pt idx="6">
                  <c:v>16</c:v>
                </c:pt>
                <c:pt idx="7">
                  <c:v>302</c:v>
                </c:pt>
              </c:numCache>
            </c:numRef>
          </c:val>
        </c:ser>
        <c:dLbls>
          <c:showCatName val="1"/>
          <c:showPercent val="1"/>
        </c:dLbls>
        <c:firstSliceAng val="0"/>
      </c:pieChart>
      <c:spPr>
        <a:ln>
          <a:noFill/>
        </a:ln>
      </c:spPr>
    </c:plotArea>
    <c:plotVisOnly val="1"/>
    <c:dispBlanksAs val="zero"/>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60DD70C-DCE3-C945-8592-BB0D97A88307}" type="datetimeFigureOut">
              <a:rPr lang="fr-FR" smtClean="0"/>
              <a:pPr/>
              <a:t>18/02/2015</a:t>
            </a:fld>
            <a:endParaRPr lang="fr-FR" dirty="0"/>
          </a:p>
        </p:txBody>
      </p:sp>
      <p:sp>
        <p:nvSpPr>
          <p:cNvPr id="4" name="Espace réservé du pied de page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3A5CC51-ADF5-A043-B71E-318EEBD36418}" type="slidenum">
              <a:rPr lang="fr-FR" smtClean="0"/>
              <a:pPr/>
              <a:t>‹N°›</a:t>
            </a:fld>
            <a:endParaRPr lang="fr-FR" dirty="0"/>
          </a:p>
        </p:txBody>
      </p:sp>
    </p:spTree>
    <p:extLst>
      <p:ext uri="{BB962C8B-B14F-4D97-AF65-F5344CB8AC3E}">
        <p14:creationId xmlns:p14="http://schemas.microsoft.com/office/powerpoint/2010/main" xmlns="" val="2450523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4AD3139-3BED-4442-A273-9C3AA5828187}" type="datetimeFigureOut">
              <a:rPr lang="fr-FR" smtClean="0"/>
              <a:pPr/>
              <a:t>18/02/2015</a:t>
            </a:fld>
            <a:endParaRPr lang="fr-FR" dirty="0"/>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ACAE0BE-377C-3F46-B039-A5044FC0BC78}" type="slidenum">
              <a:rPr lang="fr-FR" smtClean="0"/>
              <a:pPr/>
              <a:t>‹N°›</a:t>
            </a:fld>
            <a:endParaRPr lang="fr-FR" dirty="0"/>
          </a:p>
        </p:txBody>
      </p:sp>
    </p:spTree>
    <p:extLst>
      <p:ext uri="{BB962C8B-B14F-4D97-AF65-F5344CB8AC3E}">
        <p14:creationId xmlns:p14="http://schemas.microsoft.com/office/powerpoint/2010/main" xmlns="" val="30062291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a:ln/>
        </p:spPr>
      </p:sp>
      <p:sp>
        <p:nvSpPr>
          <p:cNvPr id="16386" name="Espace réservé des commentaires 2"/>
          <p:cNvSpPr>
            <a:spLocks noGrp="1"/>
          </p:cNvSpPr>
          <p:nvPr>
            <p:ph type="body" idx="1"/>
          </p:nvPr>
        </p:nvSpPr>
        <p:spPr>
          <a:noFill/>
          <a:ln/>
        </p:spPr>
        <p:txBody>
          <a:bodyPr/>
          <a:lstStyle/>
          <a:p>
            <a:endParaRPr lang="fr-FR" dirty="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a:ln/>
        </p:spPr>
      </p:sp>
      <p:sp>
        <p:nvSpPr>
          <p:cNvPr id="16386" name="Espace réservé des commentaires 2"/>
          <p:cNvSpPr>
            <a:spLocks noGrp="1"/>
          </p:cNvSpPr>
          <p:nvPr>
            <p:ph type="body" idx="1"/>
          </p:nvPr>
        </p:nvSpPr>
        <p:spPr>
          <a:noFill/>
          <a:ln/>
        </p:spPr>
        <p:txBody>
          <a:bodyPr/>
          <a:lstStyle/>
          <a:p>
            <a:endParaRPr lang="fr-FR" dirty="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fr-FR" dirty="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noTextEdit="1"/>
          </p:cNvSpPr>
          <p:nvPr>
            <p:ph type="sldImg"/>
          </p:nvPr>
        </p:nvSpPr>
        <p:spPr>
          <a:ln/>
        </p:spPr>
      </p:sp>
      <p:sp>
        <p:nvSpPr>
          <p:cNvPr id="20482" name="Espace réservé des commentaires 2"/>
          <p:cNvSpPr>
            <a:spLocks noGrp="1"/>
          </p:cNvSpPr>
          <p:nvPr>
            <p:ph type="body" idx="1"/>
          </p:nvPr>
        </p:nvSpPr>
        <p:spPr>
          <a:noFill/>
          <a:ln/>
        </p:spPr>
        <p:txBody>
          <a:bodyPr/>
          <a:lstStyle/>
          <a:p>
            <a:pPr>
              <a:lnSpc>
                <a:spcPct val="90000"/>
              </a:lnSpc>
            </a:pPr>
            <a:endParaRPr lang="fr-FR" dirty="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a:ln/>
        </p:spPr>
      </p:sp>
      <p:sp>
        <p:nvSpPr>
          <p:cNvPr id="22530" name="Espace réservé des commentaires 2"/>
          <p:cNvSpPr>
            <a:spLocks noGrp="1"/>
          </p:cNvSpPr>
          <p:nvPr>
            <p:ph type="body" idx="1"/>
          </p:nvPr>
        </p:nvSpPr>
        <p:spPr>
          <a:noFill/>
          <a:ln/>
        </p:spPr>
        <p:txBody>
          <a:bodyPr/>
          <a:lstStyle/>
          <a:p>
            <a:endParaRPr lang="fr-FR" i="1"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5178470" y="6513620"/>
            <a:ext cx="3963396" cy="343283"/>
          </a:xfrm>
          <a:prstGeom prst="rect">
            <a:avLst/>
          </a:prstGeom>
          <a:noFill/>
          <a:ln w="9525">
            <a:noFill/>
            <a:miter lim="800000"/>
            <a:headEnd/>
            <a:tailEnd/>
          </a:ln>
        </p:spPr>
        <p:txBody>
          <a:bodyPr anchor="b"/>
          <a:lstStyle/>
          <a:p>
            <a:pPr algn="r"/>
            <a:fld id="{0877C184-B6D9-4E1B-BCE2-513BF02446F7}" type="slidenum">
              <a:rPr lang="fr-FR" sz="1200">
                <a:latin typeface="Arial" charset="0"/>
              </a:rPr>
              <a:pPr algn="r"/>
              <a:t>6</a:t>
            </a:fld>
            <a:endParaRPr lang="fr-FR" sz="1200" dirty="0">
              <a:latin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fr-FR" dirty="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a:ln/>
        </p:spPr>
      </p:sp>
      <p:sp>
        <p:nvSpPr>
          <p:cNvPr id="26626" name="Espace réservé des commentaires 2"/>
          <p:cNvSpPr>
            <a:spLocks noGrp="1"/>
          </p:cNvSpPr>
          <p:nvPr>
            <p:ph type="body" idx="1"/>
          </p:nvPr>
        </p:nvSpPr>
        <p:spPr>
          <a:noFill/>
          <a:ln/>
        </p:spPr>
        <p:txBody>
          <a:bodyPr/>
          <a:lstStyle/>
          <a:p>
            <a:r>
              <a:rPr lang="fr-FR" dirty="0" smtClean="0">
                <a:latin typeface="Arial" charset="0"/>
                <a:cs typeface="Arial" charset="0"/>
              </a:rPr>
              <a:t>Pierrot: remplacer par Paofai (Pointe Vénus)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noTextEdit="1"/>
          </p:cNvSpPr>
          <p:nvPr>
            <p:ph type="sldImg"/>
          </p:nvPr>
        </p:nvSpPr>
        <p:spPr>
          <a:ln/>
        </p:spPr>
      </p:sp>
      <p:sp>
        <p:nvSpPr>
          <p:cNvPr id="28674" name="Espace réservé des commentaires 2"/>
          <p:cNvSpPr>
            <a:spLocks noGrp="1"/>
          </p:cNvSpPr>
          <p:nvPr>
            <p:ph type="body" idx="1"/>
          </p:nvPr>
        </p:nvSpPr>
        <p:spPr>
          <a:noFill/>
          <a:ln/>
        </p:spPr>
        <p:txBody>
          <a:bodyPr/>
          <a:lstStyle/>
          <a:p>
            <a:r>
              <a:rPr lang="fr-FR" dirty="0" smtClean="0">
                <a:latin typeface="Arial" charset="0"/>
                <a:cs typeface="Arial" charset="0"/>
              </a:rPr>
              <a:t>La Police municipale totalise 270 interventions en 2010, elles sont plus fréquentes à Tiapa et Mara’a.</a:t>
            </a:r>
          </a:p>
          <a:p>
            <a:endParaRPr lang="fr-FR" dirty="0" smtClean="0">
              <a:latin typeface="Arial" charset="0"/>
              <a:cs typeface="Arial" charset="0"/>
            </a:endParaRPr>
          </a:p>
          <a:p>
            <a:endParaRPr lang="fr-FR" dirty="0" smtClean="0">
              <a:latin typeface="Arial" charset="0"/>
              <a:cs typeface="Arial" charset="0"/>
            </a:endParaRPr>
          </a:p>
        </p:txBody>
      </p:sp>
      <p:sp>
        <p:nvSpPr>
          <p:cNvPr id="28675" name="Espace réservé du numéro de diapositive 3"/>
          <p:cNvSpPr txBox="1">
            <a:spLocks noGrp="1"/>
          </p:cNvSpPr>
          <p:nvPr/>
        </p:nvSpPr>
        <p:spPr bwMode="auto">
          <a:xfrm>
            <a:off x="5178470" y="6513620"/>
            <a:ext cx="3963396" cy="343283"/>
          </a:xfrm>
          <a:prstGeom prst="rect">
            <a:avLst/>
          </a:prstGeom>
          <a:noFill/>
          <a:ln w="9525">
            <a:noFill/>
            <a:miter lim="800000"/>
            <a:headEnd/>
            <a:tailEnd/>
          </a:ln>
        </p:spPr>
        <p:txBody>
          <a:bodyPr anchor="b"/>
          <a:lstStyle/>
          <a:p>
            <a:pPr algn="r"/>
            <a:fld id="{520FA879-89CF-413B-9882-A49EDBFA597D}" type="slidenum">
              <a:rPr lang="fr-FR" sz="1200">
                <a:latin typeface="Arial" charset="0"/>
              </a:rPr>
              <a:pPr algn="r"/>
              <a:t>8</a:t>
            </a:fld>
            <a:endParaRPr lang="fr-FR" sz="1200"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EC9348A-7C74-BF42-B5CB-676C8406B45D}" type="datetimeFigureOut">
              <a:rPr lang="fr-FR" smtClean="0"/>
              <a:pPr/>
              <a:t>18/02/2015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5587BB0-EBC5-3442-8DD2-BE727C024EC0}" type="slidenum">
              <a:rPr lang="fr-FR" smtClean="0"/>
              <a:pPr/>
              <a:t>‹N°›</a:t>
            </a:fld>
            <a:endParaRPr lang="fr-FR" dirty="0"/>
          </a:p>
        </p:txBody>
      </p:sp>
    </p:spTree>
    <p:extLst>
      <p:ext uri="{BB962C8B-B14F-4D97-AF65-F5344CB8AC3E}">
        <p14:creationId xmlns:p14="http://schemas.microsoft.com/office/powerpoint/2010/main" xmlns="" val="171302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C9348A-7C74-BF42-B5CB-676C8406B45D}" type="datetimeFigureOut">
              <a:rPr lang="fr-FR" smtClean="0"/>
              <a:pPr/>
              <a:t>18/02/2015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5587BB0-EBC5-3442-8DD2-BE727C024EC0}" type="slidenum">
              <a:rPr lang="fr-FR" smtClean="0"/>
              <a:pPr/>
              <a:t>‹N°›</a:t>
            </a:fld>
            <a:endParaRPr lang="fr-FR" dirty="0"/>
          </a:p>
        </p:txBody>
      </p:sp>
    </p:spTree>
    <p:extLst>
      <p:ext uri="{BB962C8B-B14F-4D97-AF65-F5344CB8AC3E}">
        <p14:creationId xmlns:p14="http://schemas.microsoft.com/office/powerpoint/2010/main" xmlns="" val="355811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C9348A-7C74-BF42-B5CB-676C8406B45D}" type="datetimeFigureOut">
              <a:rPr lang="fr-FR" smtClean="0"/>
              <a:pPr/>
              <a:t>18/02/2015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5587BB0-EBC5-3442-8DD2-BE727C024EC0}" type="slidenum">
              <a:rPr lang="fr-FR" smtClean="0"/>
              <a:pPr/>
              <a:t>‹N°›</a:t>
            </a:fld>
            <a:endParaRPr lang="fr-FR" dirty="0"/>
          </a:p>
        </p:txBody>
      </p:sp>
    </p:spTree>
    <p:extLst>
      <p:ext uri="{BB962C8B-B14F-4D97-AF65-F5344CB8AC3E}">
        <p14:creationId xmlns:p14="http://schemas.microsoft.com/office/powerpoint/2010/main" xmlns="" val="2173269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EC9348A-7C74-BF42-B5CB-676C8406B45D}" type="datetimeFigureOut">
              <a:rPr lang="fr-FR" smtClean="0"/>
              <a:pPr/>
              <a:t>18/02/2015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5587BB0-EBC5-3442-8DD2-BE727C024EC0}" type="slidenum">
              <a:rPr lang="fr-FR" smtClean="0"/>
              <a:pPr/>
              <a:t>‹N°›</a:t>
            </a:fld>
            <a:endParaRPr lang="fr-FR" dirty="0"/>
          </a:p>
        </p:txBody>
      </p:sp>
    </p:spTree>
    <p:extLst>
      <p:ext uri="{BB962C8B-B14F-4D97-AF65-F5344CB8AC3E}">
        <p14:creationId xmlns:p14="http://schemas.microsoft.com/office/powerpoint/2010/main" xmlns="" val="48381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EC9348A-7C74-BF42-B5CB-676C8406B45D}" type="datetimeFigureOut">
              <a:rPr lang="fr-FR" smtClean="0"/>
              <a:pPr/>
              <a:t>18/02/2015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5587BB0-EBC5-3442-8DD2-BE727C024EC0}" type="slidenum">
              <a:rPr lang="fr-FR" smtClean="0"/>
              <a:pPr/>
              <a:t>‹N°›</a:t>
            </a:fld>
            <a:endParaRPr lang="fr-FR" dirty="0"/>
          </a:p>
        </p:txBody>
      </p:sp>
    </p:spTree>
    <p:extLst>
      <p:ext uri="{BB962C8B-B14F-4D97-AF65-F5344CB8AC3E}">
        <p14:creationId xmlns:p14="http://schemas.microsoft.com/office/powerpoint/2010/main" xmlns="" val="75771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EC9348A-7C74-BF42-B5CB-676C8406B45D}" type="datetimeFigureOut">
              <a:rPr lang="fr-FR" smtClean="0"/>
              <a:pPr/>
              <a:t>18/02/2015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5587BB0-EBC5-3442-8DD2-BE727C024EC0}" type="slidenum">
              <a:rPr lang="fr-FR" smtClean="0"/>
              <a:pPr/>
              <a:t>‹N°›</a:t>
            </a:fld>
            <a:endParaRPr lang="fr-FR" dirty="0"/>
          </a:p>
        </p:txBody>
      </p:sp>
    </p:spTree>
    <p:extLst>
      <p:ext uri="{BB962C8B-B14F-4D97-AF65-F5344CB8AC3E}">
        <p14:creationId xmlns:p14="http://schemas.microsoft.com/office/powerpoint/2010/main" xmlns="" val="93762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EC9348A-7C74-BF42-B5CB-676C8406B45D}" type="datetimeFigureOut">
              <a:rPr lang="fr-FR" smtClean="0"/>
              <a:pPr/>
              <a:t>18/02/2015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D5587BB0-EBC5-3442-8DD2-BE727C024EC0}" type="slidenum">
              <a:rPr lang="fr-FR" smtClean="0"/>
              <a:pPr/>
              <a:t>‹N°›</a:t>
            </a:fld>
            <a:endParaRPr lang="fr-FR" dirty="0"/>
          </a:p>
        </p:txBody>
      </p:sp>
    </p:spTree>
    <p:extLst>
      <p:ext uri="{BB962C8B-B14F-4D97-AF65-F5344CB8AC3E}">
        <p14:creationId xmlns:p14="http://schemas.microsoft.com/office/powerpoint/2010/main" xmlns="" val="317548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EC9348A-7C74-BF42-B5CB-676C8406B45D}" type="datetimeFigureOut">
              <a:rPr lang="fr-FR" smtClean="0"/>
              <a:pPr/>
              <a:t>18/02/2015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D5587BB0-EBC5-3442-8DD2-BE727C024EC0}" type="slidenum">
              <a:rPr lang="fr-FR" smtClean="0"/>
              <a:pPr/>
              <a:t>‹N°›</a:t>
            </a:fld>
            <a:endParaRPr lang="fr-FR" dirty="0"/>
          </a:p>
        </p:txBody>
      </p:sp>
    </p:spTree>
    <p:extLst>
      <p:ext uri="{BB962C8B-B14F-4D97-AF65-F5344CB8AC3E}">
        <p14:creationId xmlns:p14="http://schemas.microsoft.com/office/powerpoint/2010/main" xmlns="" val="262921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EC9348A-7C74-BF42-B5CB-676C8406B45D}" type="datetimeFigureOut">
              <a:rPr lang="fr-FR" smtClean="0"/>
              <a:pPr/>
              <a:t>18/02/2015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5587BB0-EBC5-3442-8DD2-BE727C024EC0}" type="slidenum">
              <a:rPr lang="fr-FR" smtClean="0"/>
              <a:pPr/>
              <a:t>‹N°›</a:t>
            </a:fld>
            <a:endParaRPr lang="fr-FR" dirty="0"/>
          </a:p>
        </p:txBody>
      </p:sp>
    </p:spTree>
    <p:extLst>
      <p:ext uri="{BB962C8B-B14F-4D97-AF65-F5344CB8AC3E}">
        <p14:creationId xmlns:p14="http://schemas.microsoft.com/office/powerpoint/2010/main" xmlns="" val="94823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EC9348A-7C74-BF42-B5CB-676C8406B45D}" type="datetimeFigureOut">
              <a:rPr lang="fr-FR" smtClean="0"/>
              <a:pPr/>
              <a:t>18/02/2015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5587BB0-EBC5-3442-8DD2-BE727C024EC0}" type="slidenum">
              <a:rPr lang="fr-FR" smtClean="0"/>
              <a:pPr/>
              <a:t>‹N°›</a:t>
            </a:fld>
            <a:endParaRPr lang="fr-FR" dirty="0"/>
          </a:p>
        </p:txBody>
      </p:sp>
    </p:spTree>
    <p:extLst>
      <p:ext uri="{BB962C8B-B14F-4D97-AF65-F5344CB8AC3E}">
        <p14:creationId xmlns:p14="http://schemas.microsoft.com/office/powerpoint/2010/main" xmlns="" val="408334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EC9348A-7C74-BF42-B5CB-676C8406B45D}" type="datetimeFigureOut">
              <a:rPr lang="fr-FR" smtClean="0"/>
              <a:pPr/>
              <a:t>18/02/2015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5587BB0-EBC5-3442-8DD2-BE727C024EC0}" type="slidenum">
              <a:rPr lang="fr-FR" smtClean="0"/>
              <a:pPr/>
              <a:t>‹N°›</a:t>
            </a:fld>
            <a:endParaRPr lang="fr-FR" dirty="0"/>
          </a:p>
        </p:txBody>
      </p:sp>
    </p:spTree>
    <p:extLst>
      <p:ext uri="{BB962C8B-B14F-4D97-AF65-F5344CB8AC3E}">
        <p14:creationId xmlns:p14="http://schemas.microsoft.com/office/powerpoint/2010/main" xmlns="" val="3093311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9348A-7C74-BF42-B5CB-676C8406B45D}" type="datetimeFigureOut">
              <a:rPr lang="fr-FR" smtClean="0"/>
              <a:pPr/>
              <a:t>18/02/2015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87BB0-EBC5-3442-8DD2-BE727C024EC0}" type="slidenum">
              <a:rPr lang="fr-FR" smtClean="0"/>
              <a:pPr/>
              <a:t>‹N°›</a:t>
            </a:fld>
            <a:endParaRPr lang="fr-FR" dirty="0"/>
          </a:p>
        </p:txBody>
      </p:sp>
    </p:spTree>
    <p:extLst>
      <p:ext uri="{BB962C8B-B14F-4D97-AF65-F5344CB8AC3E}">
        <p14:creationId xmlns:p14="http://schemas.microsoft.com/office/powerpoint/2010/main" xmlns="" val="1226925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3.jpeg"/><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bwMode="auto">
          <a:xfrm>
            <a:off x="1449622" y="2974839"/>
            <a:ext cx="7694377" cy="3046550"/>
          </a:xfrm>
        </p:spPr>
        <p:txBody>
          <a:bodyPr wrap="square" lIns="91440" tIns="45720" rIns="91440" bIns="45720" numCol="1" anchorCtr="0" compatLnSpc="1">
            <a:prstTxWarp prst="textNoShape">
              <a:avLst/>
            </a:prstTxWarp>
            <a:normAutofit fontScale="90000"/>
          </a:bodyPr>
          <a:lstStyle/>
          <a:p>
            <a:r>
              <a:rPr lang="fr-FR" sz="4000" cap="none" dirty="0" smtClean="0"/>
              <a:t>PRESENTATION DE LA </a:t>
            </a:r>
            <a:br>
              <a:rPr lang="fr-FR" sz="4000" cap="none" dirty="0" smtClean="0"/>
            </a:br>
            <a:r>
              <a:rPr lang="fr-FR" sz="4000" cap="none" dirty="0" smtClean="0"/>
              <a:t>COMMUNE DE ARUE</a:t>
            </a:r>
            <a:br>
              <a:rPr lang="fr-FR" sz="4000" cap="none" dirty="0" smtClean="0"/>
            </a:br>
            <a:r>
              <a:rPr lang="fr-FR" sz="4000" cap="none" dirty="0" smtClean="0"/>
              <a:t/>
            </a:r>
            <a:br>
              <a:rPr lang="fr-FR" sz="4000" cap="none" dirty="0" smtClean="0"/>
            </a:br>
            <a:r>
              <a:rPr lang="fr-FR" sz="4000" dirty="0" smtClean="0"/>
              <a:t>Visite de M. Lionel BEFFRE,</a:t>
            </a:r>
            <a:br>
              <a:rPr lang="fr-FR" sz="4000" dirty="0" smtClean="0"/>
            </a:br>
            <a:r>
              <a:rPr lang="fr-FR" sz="4000" dirty="0" smtClean="0"/>
              <a:t> Haut-commissaire </a:t>
            </a:r>
            <a:br>
              <a:rPr lang="fr-FR" sz="4000" dirty="0" smtClean="0"/>
            </a:br>
            <a:r>
              <a:rPr lang="fr-FR" sz="4000" dirty="0" smtClean="0"/>
              <a:t>en Polynésie française</a:t>
            </a:r>
            <a:br>
              <a:rPr lang="fr-FR" sz="4000" dirty="0" smtClean="0"/>
            </a:br>
            <a:r>
              <a:rPr lang="fr-FR" sz="4000" dirty="0" smtClean="0"/>
              <a:t/>
            </a:r>
            <a:br>
              <a:rPr lang="fr-FR" sz="4000" dirty="0" smtClean="0"/>
            </a:br>
            <a:r>
              <a:rPr lang="fr-FR" sz="4000" dirty="0" smtClean="0"/>
              <a:t>18 février 2015</a:t>
            </a:r>
            <a:endParaRPr lang="fr-FR" sz="4000" i="1" cap="none" dirty="0" smtClean="0"/>
          </a:p>
        </p:txBody>
      </p:sp>
      <p:sp>
        <p:nvSpPr>
          <p:cNvPr id="15362" name="AutoShape 2" descr="http://www.temanaotemoana.org/wp-content/uploads/2011/05/Commune-de-Moorea1.jpg"/>
          <p:cNvSpPr>
            <a:spLocks noChangeAspect="1" noChangeArrowheads="1"/>
          </p:cNvSpPr>
          <p:nvPr/>
        </p:nvSpPr>
        <p:spPr bwMode="auto">
          <a:xfrm>
            <a:off x="155575" y="-2522538"/>
            <a:ext cx="5276850" cy="5267326"/>
          </a:xfrm>
          <a:prstGeom prst="rect">
            <a:avLst/>
          </a:prstGeom>
          <a:noFill/>
          <a:ln w="9525">
            <a:noFill/>
            <a:miter lim="800000"/>
            <a:headEnd/>
            <a:tailEnd/>
          </a:ln>
        </p:spPr>
        <p:txBody>
          <a:bodyPr/>
          <a:lstStyle/>
          <a:p>
            <a:pPr eaLnBrk="0" hangingPunct="0"/>
            <a:endParaRPr lang="fr-FR" dirty="0"/>
          </a:p>
        </p:txBody>
      </p:sp>
      <p:sp>
        <p:nvSpPr>
          <p:cNvPr id="15363" name="AutoShape 2" descr="http://img.annuaire-mairie.fr/img/logo/arue-987.png"/>
          <p:cNvSpPr>
            <a:spLocks noChangeAspect="1" noChangeArrowheads="1"/>
          </p:cNvSpPr>
          <p:nvPr/>
        </p:nvSpPr>
        <p:spPr bwMode="auto">
          <a:xfrm>
            <a:off x="155575" y="-1143000"/>
            <a:ext cx="2381250" cy="2381250"/>
          </a:xfrm>
          <a:prstGeom prst="rect">
            <a:avLst/>
          </a:prstGeom>
          <a:noFill/>
          <a:ln w="9525">
            <a:noFill/>
            <a:miter lim="800000"/>
            <a:headEnd/>
            <a:tailEnd/>
          </a:ln>
        </p:spPr>
        <p:txBody>
          <a:bodyPr/>
          <a:lstStyle/>
          <a:p>
            <a:pPr eaLnBrk="0" hangingPunct="0"/>
            <a:endParaRPr lang="fr-FR" dirty="0"/>
          </a:p>
        </p:txBody>
      </p:sp>
      <p:pic>
        <p:nvPicPr>
          <p:cNvPr id="15364" name="Image 5" descr="ce986dc5f3ded1557504f0d2237da1cd.jpg"/>
          <p:cNvPicPr>
            <a:picLocks noChangeAspect="1"/>
          </p:cNvPicPr>
          <p:nvPr/>
        </p:nvPicPr>
        <p:blipFill>
          <a:blip r:embed="rId3"/>
          <a:srcRect/>
          <a:stretch>
            <a:fillRect/>
          </a:stretch>
        </p:blipFill>
        <p:spPr bwMode="auto">
          <a:xfrm>
            <a:off x="4008354" y="103188"/>
            <a:ext cx="2437073" cy="2245216"/>
          </a:xfrm>
          <a:prstGeom prst="rect">
            <a:avLst/>
          </a:prstGeom>
          <a:noFill/>
          <a:ln w="9525">
            <a:noFill/>
            <a:miter lim="800000"/>
            <a:headEnd/>
            <a:tailEnd/>
          </a:ln>
        </p:spPr>
      </p:pic>
      <p:sp>
        <p:nvSpPr>
          <p:cNvPr id="15365" name="ZoneTexte 6"/>
          <p:cNvSpPr txBox="1">
            <a:spLocks noChangeArrowheads="1"/>
          </p:cNvSpPr>
          <p:nvPr/>
        </p:nvSpPr>
        <p:spPr bwMode="auto">
          <a:xfrm>
            <a:off x="1571625" y="5214938"/>
            <a:ext cx="184150" cy="369887"/>
          </a:xfrm>
          <a:prstGeom prst="rect">
            <a:avLst/>
          </a:prstGeom>
          <a:noFill/>
          <a:ln w="9525">
            <a:noFill/>
            <a:miter lim="800000"/>
            <a:headEnd/>
            <a:tailEnd/>
          </a:ln>
        </p:spPr>
        <p:txBody>
          <a:bodyPr wrap="none">
            <a:spAutoFit/>
          </a:bodyPr>
          <a:lstStyle/>
          <a:p>
            <a:pPr eaLnBrk="0" hangingPunct="0"/>
            <a:endParaRPr lang="fr-FR" dirty="0"/>
          </a:p>
        </p:txBody>
      </p:sp>
      <p:pic>
        <p:nvPicPr>
          <p:cNvPr id="2" name="Image 1" descr="fris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449622" cy="6858000"/>
          </a:xfrm>
          <a:prstGeom prst="rect">
            <a:avLst/>
          </a:prstGeom>
        </p:spPr>
      </p:pic>
    </p:spTree>
    <p:extLst>
      <p:ext uri="{BB962C8B-B14F-4D97-AF65-F5344CB8AC3E}">
        <p14:creationId xmlns:p14="http://schemas.microsoft.com/office/powerpoint/2010/main" xmlns="" val="1344116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62094" y="3280551"/>
            <a:ext cx="7981905" cy="2892531"/>
          </a:xfrm>
        </p:spPr>
        <p:txBody>
          <a:bodyPr>
            <a:normAutofit/>
          </a:bodyPr>
          <a:lstStyle/>
          <a:p>
            <a:r>
              <a:rPr lang="fr-FR" dirty="0" smtClean="0"/>
              <a:t>LES PRINCIPALES ACTIONS REALISEES </a:t>
            </a:r>
            <a:br>
              <a:rPr lang="fr-FR" dirty="0" smtClean="0"/>
            </a:br>
            <a:r>
              <a:rPr lang="fr-FR" dirty="0" smtClean="0"/>
              <a:t>DE 2008 A 2014</a:t>
            </a:r>
            <a:endParaRPr lang="fr-FR" dirty="0"/>
          </a:p>
        </p:txBody>
      </p:sp>
      <p:pic>
        <p:nvPicPr>
          <p:cNvPr id="6" name="Image 5" descr="logo.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57211" y="258682"/>
            <a:ext cx="3186656" cy="3204020"/>
          </a:xfrm>
          <a:prstGeom prst="rect">
            <a:avLst/>
          </a:prstGeom>
        </p:spPr>
      </p:pic>
      <p:pic>
        <p:nvPicPr>
          <p:cNvPr id="7" name="Image 6" descr="frise 7.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493378" cy="6858000"/>
          </a:xfrm>
          <a:prstGeom prst="rect">
            <a:avLst/>
          </a:prstGeom>
        </p:spPr>
      </p:pic>
    </p:spTree>
    <p:extLst>
      <p:ext uri="{BB962C8B-B14F-4D97-AF65-F5344CB8AC3E}">
        <p14:creationId xmlns:p14="http://schemas.microsoft.com/office/powerpoint/2010/main" xmlns="" val="1924660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305715"/>
            <a:ext cx="6976581" cy="987693"/>
          </a:xfrm>
        </p:spPr>
        <p:txBody>
          <a:bodyPr>
            <a:normAutofit/>
          </a:bodyPr>
          <a:lstStyle/>
          <a:p>
            <a:pPr algn="l"/>
            <a:r>
              <a:rPr lang="fr-FR" sz="2400" dirty="0" smtClean="0"/>
              <a:t>DANS LE DOMAINE DE LA JEUNESSE</a:t>
            </a:r>
            <a:endParaRPr lang="fr-FR" sz="2400" dirty="0"/>
          </a:p>
        </p:txBody>
      </p:sp>
      <p:sp>
        <p:nvSpPr>
          <p:cNvPr id="5" name="Titre 1"/>
          <p:cNvSpPr txBox="1">
            <a:spLocks/>
          </p:cNvSpPr>
          <p:nvPr/>
        </p:nvSpPr>
        <p:spPr>
          <a:xfrm>
            <a:off x="1775125" y="1175827"/>
            <a:ext cx="7368874" cy="22810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t>Nous nous sommes rapproches des habitants de nos quartiers par la présence d’animateurs et le développement d’actions au sein même du quartier.</a:t>
            </a:r>
          </a:p>
          <a:p>
            <a:pPr algn="l"/>
            <a:endParaRPr lang="fr-FR" sz="2000" dirty="0" smtClean="0"/>
          </a:p>
          <a:p>
            <a:pPr algn="l"/>
            <a:r>
              <a:rPr lang="fr-FR" sz="2000" dirty="0" smtClean="0"/>
              <a:t>6 animateurs sont repartis sur l’ensemble de la commune et notamment dans nos quartiers prioritaires.</a:t>
            </a:r>
            <a:endParaRPr lang="fr-FR" sz="2000" dirty="0"/>
          </a:p>
        </p:txBody>
      </p:sp>
      <p:pic>
        <p:nvPicPr>
          <p:cNvPr id="3" name="Image 2" descr="erima.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75125" y="3821431"/>
            <a:ext cx="3342894" cy="2613271"/>
          </a:xfrm>
          <a:prstGeom prst="rect">
            <a:avLst/>
          </a:prstGeom>
        </p:spPr>
      </p:pic>
      <p:pic>
        <p:nvPicPr>
          <p:cNvPr id="7" name="Image 6" descr="tefaaro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62662" y="3821431"/>
            <a:ext cx="3981337" cy="2653188"/>
          </a:xfrm>
          <a:prstGeom prst="rect">
            <a:avLst/>
          </a:prstGeom>
        </p:spPr>
      </p:pic>
      <p:pic>
        <p:nvPicPr>
          <p:cNvPr id="8" name="Image 7" descr="frise 7.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493378" cy="6858000"/>
          </a:xfrm>
          <a:prstGeom prst="rect">
            <a:avLst/>
          </a:prstGeom>
        </p:spPr>
      </p:pic>
    </p:spTree>
    <p:extLst>
      <p:ext uri="{BB962C8B-B14F-4D97-AF65-F5344CB8AC3E}">
        <p14:creationId xmlns:p14="http://schemas.microsoft.com/office/powerpoint/2010/main" xmlns="" val="3589679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LA JEUNESSE</a:t>
            </a:r>
            <a:endParaRPr lang="fr-FR" sz="2400" dirty="0"/>
          </a:p>
        </p:txBody>
      </p:sp>
      <p:sp>
        <p:nvSpPr>
          <p:cNvPr id="5" name="Titre 1"/>
          <p:cNvSpPr txBox="1">
            <a:spLocks/>
          </p:cNvSpPr>
          <p:nvPr/>
        </p:nvSpPr>
        <p:spPr>
          <a:xfrm>
            <a:off x="1467965" y="893630"/>
            <a:ext cx="7627569" cy="10817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t>Nous avons soutenu la création d’associations dans nos quartiers prioritaires (Erima, Tefaaroa, Papaoa)</a:t>
            </a:r>
            <a:endParaRPr lang="fr-FR" sz="2000" dirty="0"/>
          </a:p>
        </p:txBody>
      </p:sp>
      <p:pic>
        <p:nvPicPr>
          <p:cNvPr id="6" name="Image 5" descr="papaoa.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67965" y="1975387"/>
            <a:ext cx="3752978" cy="2480990"/>
          </a:xfrm>
          <a:prstGeom prst="rect">
            <a:avLst/>
          </a:prstGeom>
        </p:spPr>
      </p:pic>
      <p:pic>
        <p:nvPicPr>
          <p:cNvPr id="8" name="Image 7" descr="hallowee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92586" y="4573960"/>
            <a:ext cx="5110703" cy="2284039"/>
          </a:xfrm>
          <a:prstGeom prst="rect">
            <a:avLst/>
          </a:prstGeom>
        </p:spPr>
      </p:pic>
      <p:pic>
        <p:nvPicPr>
          <p:cNvPr id="9"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09085" y="1975386"/>
            <a:ext cx="3734916" cy="2480991"/>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 name="Image 9" descr="frise 7.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0"/>
            <a:ext cx="1493378" cy="6858000"/>
          </a:xfrm>
          <a:prstGeom prst="rect">
            <a:avLst/>
          </a:prstGeom>
        </p:spPr>
      </p:pic>
    </p:spTree>
    <p:extLst>
      <p:ext uri="{BB962C8B-B14F-4D97-AF65-F5344CB8AC3E}">
        <p14:creationId xmlns:p14="http://schemas.microsoft.com/office/powerpoint/2010/main" xmlns="" val="1307459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LA JEUNESSE</a:t>
            </a:r>
            <a:endParaRPr lang="fr-FR" sz="2400" dirty="0"/>
          </a:p>
        </p:txBody>
      </p:sp>
      <p:sp>
        <p:nvSpPr>
          <p:cNvPr id="5" name="Titre 1"/>
          <p:cNvSpPr txBox="1">
            <a:spLocks/>
          </p:cNvSpPr>
          <p:nvPr/>
        </p:nvSpPr>
        <p:spPr>
          <a:xfrm>
            <a:off x="1399307" y="870114"/>
            <a:ext cx="7696227" cy="12110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t>Nous avons aidé et soutenu la création d’une école de va’a au profit notamment des écoles élémentaires de Arue</a:t>
            </a:r>
            <a:endParaRPr lang="fr-FR" sz="2000" dirty="0"/>
          </a:p>
        </p:txBody>
      </p:sp>
      <p:pic>
        <p:nvPicPr>
          <p:cNvPr id="7" name="Image 6" descr="vaa.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9307" y="2081210"/>
            <a:ext cx="5004874" cy="2610822"/>
          </a:xfrm>
          <a:prstGeom prst="rect">
            <a:avLst/>
          </a:prstGeom>
        </p:spPr>
      </p:pic>
      <p:pic>
        <p:nvPicPr>
          <p:cNvPr id="9" name="Image 8" descr="vaa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38928" y="4112477"/>
            <a:ext cx="4605072" cy="2745523"/>
          </a:xfrm>
          <a:prstGeom prst="rect">
            <a:avLst/>
          </a:prstGeom>
        </p:spPr>
      </p:pic>
      <p:pic>
        <p:nvPicPr>
          <p:cNvPr id="10" name="Image 9" descr="frise 7.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493378" cy="6858000"/>
          </a:xfrm>
          <a:prstGeom prst="rect">
            <a:avLst/>
          </a:prstGeom>
        </p:spPr>
      </p:pic>
    </p:spTree>
    <p:extLst>
      <p:ext uri="{BB962C8B-B14F-4D97-AF65-F5344CB8AC3E}">
        <p14:creationId xmlns:p14="http://schemas.microsoft.com/office/powerpoint/2010/main" xmlns="" val="2927834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LA JEUNESSE</a:t>
            </a:r>
            <a:endParaRPr lang="fr-FR" sz="2400" dirty="0"/>
          </a:p>
        </p:txBody>
      </p:sp>
      <p:sp>
        <p:nvSpPr>
          <p:cNvPr id="5" name="Titre 1"/>
          <p:cNvSpPr txBox="1">
            <a:spLocks/>
          </p:cNvSpPr>
          <p:nvPr/>
        </p:nvSpPr>
        <p:spPr>
          <a:xfrm>
            <a:off x="1726660" y="870114"/>
            <a:ext cx="7368874" cy="85834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t>Nous avons aménagé des espaces communaux en fonction des besoins des habitants</a:t>
            </a:r>
            <a:endParaRPr lang="fr-FR" sz="2000" dirty="0"/>
          </a:p>
        </p:txBody>
      </p:sp>
      <p:pic>
        <p:nvPicPr>
          <p:cNvPr id="8" name="Picture 5" descr="IMG_498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34935" y="1728463"/>
            <a:ext cx="3597866" cy="2104727"/>
          </a:xfrm>
          <a:prstGeom prst="rect">
            <a:avLst/>
          </a:prstGeom>
          <a:noFill/>
          <a:ln w="31750">
            <a:noFill/>
            <a:miter lim="800000"/>
            <a:headEnd/>
            <a:tailEnd/>
          </a:ln>
          <a:extLst>
            <a:ext uri="{909E8E84-426E-40dd-AFC4-6F175D3DCCD1}">
              <a14:hiddenFill xmlns:a14="http://schemas.microsoft.com/office/drawing/2010/main" xmlns="">
                <a:solidFill>
                  <a:srgbClr val="FFFFFF"/>
                </a:solidFill>
              </a14:hiddenFill>
            </a:ext>
          </a:extLst>
        </p:spPr>
      </p:pic>
      <p:pic>
        <p:nvPicPr>
          <p:cNvPr id="10"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19311" y="1410990"/>
            <a:ext cx="3517528" cy="2422199"/>
          </a:xfrm>
          <a:prstGeom prst="rect">
            <a:avLst/>
          </a:prstGeom>
          <a:noFill/>
          <a:ln w="349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2" name="Picture 8" descr="IMG_5979"/>
          <p:cNvPicPr>
            <a:picLocks noChangeAspect="1" noChangeArrowheads="1"/>
          </p:cNvPicPr>
          <p:nvPr/>
        </p:nvPicPr>
        <p:blipFill>
          <a:blip r:embed="rId4"/>
          <a:srcRect/>
          <a:stretch>
            <a:fillRect/>
          </a:stretch>
        </p:blipFill>
        <p:spPr bwMode="auto">
          <a:xfrm>
            <a:off x="1493378" y="4552950"/>
            <a:ext cx="3825933" cy="2305050"/>
          </a:xfrm>
          <a:prstGeom prst="rect">
            <a:avLst/>
          </a:prstGeom>
          <a:noFill/>
          <a:ln w="28575">
            <a:noFill/>
            <a:miter lim="800000"/>
            <a:headEnd/>
            <a:tailEnd/>
          </a:ln>
          <a:extLst>
            <a:ext uri="{909E8E84-426E-40dd-AFC4-6F175D3DCCD1}">
              <a14:hiddenFill xmlns:a14="http://schemas.microsoft.com/office/drawing/2010/main" xmlns="">
                <a:solidFill>
                  <a:srgbClr val="FFFFFF"/>
                </a:solidFill>
              </a14:hiddenFill>
            </a:ext>
          </a:extLst>
        </p:spPr>
      </p:pic>
      <p:pic>
        <p:nvPicPr>
          <p:cNvPr id="13" name="Picture 4" descr="IMG_5953"/>
          <p:cNvPicPr>
            <a:picLocks noChangeAspect="1" noChangeArrowheads="1"/>
          </p:cNvPicPr>
          <p:nvPr/>
        </p:nvPicPr>
        <p:blipFill>
          <a:blip r:embed="rId5"/>
          <a:srcRect/>
          <a:stretch>
            <a:fillRect/>
          </a:stretch>
        </p:blipFill>
        <p:spPr bwMode="auto">
          <a:xfrm>
            <a:off x="5573711" y="4552950"/>
            <a:ext cx="3521824" cy="2305050"/>
          </a:xfrm>
          <a:prstGeom prst="rect">
            <a:avLst/>
          </a:prstGeom>
          <a:noFill/>
          <a:ln w="28575">
            <a:noFill/>
            <a:miter lim="800000"/>
            <a:headEnd/>
            <a:tailEnd/>
          </a:ln>
          <a:extLst>
            <a:ext uri="{909E8E84-426E-40dd-AFC4-6F175D3DCCD1}">
              <a14:hiddenFill xmlns:a14="http://schemas.microsoft.com/office/drawing/2010/main" xmlns="">
                <a:solidFill>
                  <a:srgbClr val="FFFFFF"/>
                </a:solidFill>
              </a14:hiddenFill>
            </a:ext>
          </a:extLst>
        </p:spPr>
      </p:pic>
      <p:sp>
        <p:nvSpPr>
          <p:cNvPr id="14" name="Titre 1"/>
          <p:cNvSpPr txBox="1">
            <a:spLocks/>
          </p:cNvSpPr>
          <p:nvPr/>
        </p:nvSpPr>
        <p:spPr>
          <a:xfrm>
            <a:off x="1434935" y="3663658"/>
            <a:ext cx="7709065" cy="10817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t>Avec la participation du CUCS, 2 salles multi-activités ont été réalisées</a:t>
            </a:r>
            <a:endParaRPr lang="fr-FR" sz="2000" dirty="0"/>
          </a:p>
        </p:txBody>
      </p:sp>
      <p:pic>
        <p:nvPicPr>
          <p:cNvPr id="15" name="Image 14" descr="frise 7.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0" y="0"/>
            <a:ext cx="1493378" cy="6858000"/>
          </a:xfrm>
          <a:prstGeom prst="rect">
            <a:avLst/>
          </a:prstGeom>
        </p:spPr>
      </p:pic>
    </p:spTree>
    <p:extLst>
      <p:ext uri="{BB962C8B-B14F-4D97-AF65-F5344CB8AC3E}">
        <p14:creationId xmlns:p14="http://schemas.microsoft.com/office/powerpoint/2010/main" xmlns="" val="3250712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6294" y="0"/>
            <a:ext cx="6976581" cy="987693"/>
          </a:xfrm>
        </p:spPr>
        <p:txBody>
          <a:bodyPr>
            <a:normAutofit/>
          </a:bodyPr>
          <a:lstStyle/>
          <a:p>
            <a:pPr algn="l"/>
            <a:r>
              <a:rPr lang="fr-FR" sz="2400" dirty="0" smtClean="0"/>
              <a:t>DANS LE DOMAINE DE LA JEUNESSE</a:t>
            </a:r>
            <a:endParaRPr lang="fr-FR" sz="2400" dirty="0"/>
          </a:p>
        </p:txBody>
      </p:sp>
      <p:sp>
        <p:nvSpPr>
          <p:cNvPr id="5" name="Titre 1"/>
          <p:cNvSpPr txBox="1">
            <a:spLocks/>
          </p:cNvSpPr>
          <p:nvPr/>
        </p:nvSpPr>
        <p:spPr>
          <a:xfrm>
            <a:off x="1576294" y="841604"/>
            <a:ext cx="7417340" cy="133451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a:t>
            </a:r>
            <a:r>
              <a:rPr lang="fr-FR" sz="2400" dirty="0" smtClean="0"/>
              <a:t>continué </a:t>
            </a:r>
            <a:r>
              <a:rPr lang="fr-FR" sz="2400" dirty="0" smtClean="0"/>
              <a:t>à subventionner les projets des associations sportives</a:t>
            </a:r>
            <a:r>
              <a:rPr lang="fr-FR" sz="2400" smtClean="0"/>
              <a:t>, </a:t>
            </a:r>
            <a:r>
              <a:rPr lang="fr-FR" sz="2400" smtClean="0"/>
              <a:t>culturelles </a:t>
            </a:r>
            <a:r>
              <a:rPr lang="fr-FR" sz="2400" dirty="0" smtClean="0"/>
              <a:t>et religieuses</a:t>
            </a:r>
          </a:p>
          <a:p>
            <a:pPr algn="l"/>
            <a:endParaRPr lang="fr-FR" sz="2000" dirty="0" smtClean="0"/>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83793" y="1980889"/>
            <a:ext cx="3848718" cy="2445716"/>
          </a:xfrm>
          <a:prstGeom prst="rect">
            <a:avLst/>
          </a:prstGeom>
          <a:noFill/>
          <a:ln w="349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5"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06395" y="4762092"/>
            <a:ext cx="3744572" cy="2095908"/>
          </a:xfrm>
          <a:prstGeom prst="rect">
            <a:avLst/>
          </a:prstGeom>
          <a:noFill/>
          <a:ln w="349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6" name="Image 15" descr="frise 7.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493378" cy="6858000"/>
          </a:xfrm>
          <a:prstGeom prst="rect">
            <a:avLst/>
          </a:prstGeom>
        </p:spPr>
      </p:pic>
      <p:sp>
        <p:nvSpPr>
          <p:cNvPr id="17" name="Titre 1"/>
          <p:cNvSpPr txBox="1">
            <a:spLocks/>
          </p:cNvSpPr>
          <p:nvPr/>
        </p:nvSpPr>
        <p:spPr>
          <a:xfrm>
            <a:off x="1576294" y="2300478"/>
            <a:ext cx="3253276" cy="295946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Grâce à ces subventions, chaque année des centres de loisirs sont organisés sur différents sites communaux ou dans les confessions religieuses</a:t>
            </a:r>
            <a:endParaRPr lang="fr-FR" sz="2400" dirty="0"/>
          </a:p>
        </p:txBody>
      </p:sp>
    </p:spTree>
    <p:extLst>
      <p:ext uri="{BB962C8B-B14F-4D97-AF65-F5344CB8AC3E}">
        <p14:creationId xmlns:p14="http://schemas.microsoft.com/office/powerpoint/2010/main" xmlns="" val="1083356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DU SOCIAL</a:t>
            </a:r>
            <a:endParaRPr lang="fr-FR" sz="2400" dirty="0"/>
          </a:p>
        </p:txBody>
      </p:sp>
      <p:sp>
        <p:nvSpPr>
          <p:cNvPr id="5" name="Titre 1"/>
          <p:cNvSpPr txBox="1">
            <a:spLocks/>
          </p:cNvSpPr>
          <p:nvPr/>
        </p:nvSpPr>
        <p:spPr>
          <a:xfrm>
            <a:off x="1726660" y="870114"/>
            <a:ext cx="7417340" cy="10828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t>Nous avons mené de nombreuses actions pour soutenir l’insertion des jeunes dans la cellule familiale</a:t>
            </a:r>
            <a:endParaRPr lang="fr-FR" sz="2000" dirty="0"/>
          </a:p>
        </p:txBody>
      </p:sp>
      <p:pic>
        <p:nvPicPr>
          <p:cNvPr id="3" name="Image 2" descr="frise 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40" y="0"/>
            <a:ext cx="1735300" cy="6858000"/>
          </a:xfrm>
          <a:prstGeom prst="rect">
            <a:avLst/>
          </a:prstGeom>
        </p:spPr>
      </p:pic>
      <p:pic>
        <p:nvPicPr>
          <p:cNvPr id="8" name="Picture 4" descr="IMG_033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75492" y="1953010"/>
            <a:ext cx="3822996" cy="2436812"/>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pic>
        <p:nvPicPr>
          <p:cNvPr id="9" name="Picture 7" descr="\\tsclient\E\MUNICIPALES\BILAN 1 à 23\10 - insertion jeune cellule familale\3eme rencontre de cohésion 12aout2011\IMG_0497.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14023" y="2153754"/>
            <a:ext cx="1898650" cy="2655026"/>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26660" y="4565011"/>
            <a:ext cx="3496771" cy="2168679"/>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2" name="Picture 1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798488" y="4893346"/>
            <a:ext cx="2940759" cy="1964653"/>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2412992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DU SOCIAL</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t>Nous avons démarré l’étude de la construction d’un centre d’accueil pour personnes âgées.</a:t>
            </a:r>
          </a:p>
          <a:p>
            <a:pPr algn="l"/>
            <a:endParaRPr lang="fr-FR" sz="2000" dirty="0" smtClean="0"/>
          </a:p>
          <a:p>
            <a:pPr algn="l"/>
            <a:r>
              <a:rPr lang="fr-FR" sz="2000" dirty="0" smtClean="0"/>
              <a:t>La commune vient d’acquérir un terrain jouxtant l’ancienne mairie pour réaliser ce projet</a:t>
            </a:r>
            <a:endParaRPr lang="fr-FR" sz="2000" dirty="0"/>
          </a:p>
        </p:txBody>
      </p:sp>
      <p:pic>
        <p:nvPicPr>
          <p:cNvPr id="3" name="Image 2" descr="frise 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40" y="0"/>
            <a:ext cx="1735300" cy="6858000"/>
          </a:xfrm>
          <a:prstGeom prst="rect">
            <a:avLst/>
          </a:prstGeom>
        </p:spPr>
      </p:pic>
      <p:pic>
        <p:nvPicPr>
          <p:cNvPr id="13"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59871" y="2622091"/>
            <a:ext cx="6339435" cy="4184832"/>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1695455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DU SOCIAL</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t>Nous avons aidé et soutenu l’implantation d’un magasin social en partenariat avec la Croix-Rouge.</a:t>
            </a:r>
          </a:p>
          <a:p>
            <a:pPr algn="l"/>
            <a:endParaRPr lang="fr-FR" sz="2000" dirty="0" smtClean="0"/>
          </a:p>
          <a:p>
            <a:pPr algn="l"/>
            <a:r>
              <a:rPr lang="fr-FR" sz="2000" dirty="0" smtClean="0"/>
              <a:t>Cette épicerie solidaire, pour faire face aux plus démunis, a été installé dans les locaux de l’ancienne mairie</a:t>
            </a:r>
            <a:endParaRPr lang="fr-FR" sz="2000" dirty="0"/>
          </a:p>
        </p:txBody>
      </p:sp>
      <p:pic>
        <p:nvPicPr>
          <p:cNvPr id="3" name="Image 2" descr="frise 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40" y="0"/>
            <a:ext cx="1735300" cy="6858000"/>
          </a:xfrm>
          <a:prstGeom prst="rect">
            <a:avLst/>
          </a:prstGeom>
        </p:spPr>
      </p:pic>
      <p:pic>
        <p:nvPicPr>
          <p:cNvPr id="6" name="Picture 5" descr="IMG_018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15000" y="2600019"/>
            <a:ext cx="4858314" cy="3372279"/>
          </a:xfrm>
          <a:prstGeom prst="rect">
            <a:avLst/>
          </a:prstGeom>
          <a:noFill/>
          <a:ln w="31750" cap="sq">
            <a:no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4" descr="IMG_017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51613" y="4052949"/>
            <a:ext cx="2592387" cy="1714500"/>
          </a:xfrm>
          <a:prstGeom prst="rect">
            <a:avLst/>
          </a:prstGeom>
          <a:noFill/>
          <a:ln w="34925">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2398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DU SOCIAL</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t>Nous avons aidé les habitants de nos quartiers prioritaires à améliorer l’aspect de leur quartier et leur cadre de vie en soutenant toutes les actions d’amélioration de l’habitat et de l’environnement</a:t>
            </a:r>
            <a:endParaRPr lang="fr-FR" sz="2000" dirty="0"/>
          </a:p>
        </p:txBody>
      </p:sp>
      <p:pic>
        <p:nvPicPr>
          <p:cNvPr id="3" name="Image 2" descr="frise 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40" y="0"/>
            <a:ext cx="1735300" cy="6858000"/>
          </a:xfrm>
          <a:prstGeom prst="rect">
            <a:avLst/>
          </a:prstGeom>
        </p:spPr>
      </p:pic>
      <p:pic>
        <p:nvPicPr>
          <p:cNvPr id="8" name="Picture 1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96256" y="2869684"/>
            <a:ext cx="3194436" cy="2524196"/>
          </a:xfrm>
          <a:prstGeom prst="rect">
            <a:avLst/>
          </a:prstGeom>
          <a:noFill/>
          <a:ln w="2857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 name="Picture 1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93466" y="2593276"/>
            <a:ext cx="3427412" cy="1871662"/>
          </a:xfrm>
          <a:prstGeom prst="rect">
            <a:avLst/>
          </a:prstGeom>
          <a:noFill/>
          <a:ln w="2857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 name="Picture 2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31746" y="4876700"/>
            <a:ext cx="3567559" cy="1993281"/>
          </a:xfrm>
          <a:prstGeom prst="rect">
            <a:avLst/>
          </a:prstGeom>
          <a:noFill/>
          <a:ln w="2857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2179554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bwMode="auto">
          <a:xfrm>
            <a:off x="1571625" y="11984"/>
            <a:ext cx="7318089" cy="742862"/>
          </a:xfrm>
        </p:spPr>
        <p:txBody>
          <a:bodyPr wrap="square" lIns="91440" tIns="45720" rIns="91440" bIns="45720" numCol="1" anchorCtr="0" compatLnSpc="1">
            <a:prstTxWarp prst="textNoShape">
              <a:avLst/>
            </a:prstTxWarp>
            <a:normAutofit/>
          </a:bodyPr>
          <a:lstStyle/>
          <a:p>
            <a:pPr algn="ctr" eaLnBrk="1" hangingPunct="1"/>
            <a:r>
              <a:rPr lang="fr-FR" sz="4000" cap="none" dirty="0" smtClean="0"/>
              <a:t>LOCALISATION</a:t>
            </a:r>
            <a:endParaRPr lang="fr-FR" sz="4000" i="1" cap="none" dirty="0" smtClean="0"/>
          </a:p>
        </p:txBody>
      </p:sp>
      <p:sp>
        <p:nvSpPr>
          <p:cNvPr id="15362" name="AutoShape 2" descr="http://www.temanaotemoana.org/wp-content/uploads/2011/05/Commune-de-Moorea1.jpg"/>
          <p:cNvSpPr>
            <a:spLocks noChangeAspect="1" noChangeArrowheads="1"/>
          </p:cNvSpPr>
          <p:nvPr/>
        </p:nvSpPr>
        <p:spPr bwMode="auto">
          <a:xfrm>
            <a:off x="155575" y="-2522538"/>
            <a:ext cx="5276850" cy="5267326"/>
          </a:xfrm>
          <a:prstGeom prst="rect">
            <a:avLst/>
          </a:prstGeom>
          <a:noFill/>
          <a:ln w="9525">
            <a:noFill/>
            <a:miter lim="800000"/>
            <a:headEnd/>
            <a:tailEnd/>
          </a:ln>
        </p:spPr>
        <p:txBody>
          <a:bodyPr/>
          <a:lstStyle/>
          <a:p>
            <a:pPr eaLnBrk="0" hangingPunct="0"/>
            <a:endParaRPr lang="fr-FR" dirty="0"/>
          </a:p>
        </p:txBody>
      </p:sp>
      <p:sp>
        <p:nvSpPr>
          <p:cNvPr id="15363" name="AutoShape 2" descr="http://img.annuaire-mairie.fr/img/logo/arue-987.png"/>
          <p:cNvSpPr>
            <a:spLocks noChangeAspect="1" noChangeArrowheads="1"/>
          </p:cNvSpPr>
          <p:nvPr/>
        </p:nvSpPr>
        <p:spPr bwMode="auto">
          <a:xfrm>
            <a:off x="155575" y="-1143000"/>
            <a:ext cx="2381250" cy="2381250"/>
          </a:xfrm>
          <a:prstGeom prst="rect">
            <a:avLst/>
          </a:prstGeom>
          <a:noFill/>
          <a:ln w="9525">
            <a:noFill/>
            <a:miter lim="800000"/>
            <a:headEnd/>
            <a:tailEnd/>
          </a:ln>
        </p:spPr>
        <p:txBody>
          <a:bodyPr/>
          <a:lstStyle/>
          <a:p>
            <a:pPr eaLnBrk="0" hangingPunct="0"/>
            <a:endParaRPr lang="fr-FR" dirty="0"/>
          </a:p>
        </p:txBody>
      </p:sp>
      <p:sp>
        <p:nvSpPr>
          <p:cNvPr id="15365" name="ZoneTexte 6"/>
          <p:cNvSpPr txBox="1">
            <a:spLocks noChangeArrowheads="1"/>
          </p:cNvSpPr>
          <p:nvPr/>
        </p:nvSpPr>
        <p:spPr bwMode="auto">
          <a:xfrm>
            <a:off x="1571625" y="5214938"/>
            <a:ext cx="184150" cy="369887"/>
          </a:xfrm>
          <a:prstGeom prst="rect">
            <a:avLst/>
          </a:prstGeom>
          <a:noFill/>
          <a:ln w="9525">
            <a:noFill/>
            <a:miter lim="800000"/>
            <a:headEnd/>
            <a:tailEnd/>
          </a:ln>
        </p:spPr>
        <p:txBody>
          <a:bodyPr wrap="none">
            <a:spAutoFit/>
          </a:bodyPr>
          <a:lstStyle/>
          <a:p>
            <a:pPr eaLnBrk="0" hangingPunct="0"/>
            <a:endParaRPr lang="fr-FR" dirty="0"/>
          </a:p>
        </p:txBody>
      </p:sp>
      <p:pic>
        <p:nvPicPr>
          <p:cNvPr id="2" name="Image 1" descr="frise.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449622" cy="6858000"/>
          </a:xfrm>
          <a:prstGeom prst="rect">
            <a:avLst/>
          </a:prstGeom>
        </p:spPr>
      </p:pic>
      <p:sp>
        <p:nvSpPr>
          <p:cNvPr id="8" name="Rectangle 2"/>
          <p:cNvSpPr txBox="1">
            <a:spLocks noChangeArrowheads="1"/>
          </p:cNvSpPr>
          <p:nvPr/>
        </p:nvSpPr>
        <p:spPr bwMode="auto">
          <a:xfrm>
            <a:off x="5432425" y="1090331"/>
            <a:ext cx="3711573" cy="2133395"/>
          </a:xfrm>
          <a:prstGeom prst="rect">
            <a:avLst/>
          </a:prstGeom>
        </p:spPr>
        <p:txBody>
          <a:bodyPr vert="horz" wrap="square" lIns="91440" tIns="45720" rIns="91440" bIns="45720" numCol="1" rtlCol="0" anchor="ctr" anchorCtr="0" compatLnSpc="1">
            <a:prstTxWarp prst="textNoShape">
              <a:avLst/>
            </a:prstTxWarp>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000" dirty="0" smtClean="0"/>
              <a:t>Superficie : 2050 hectares</a:t>
            </a:r>
          </a:p>
          <a:p>
            <a:pPr algn="l"/>
            <a:endParaRPr lang="fr-FR" sz="4000" dirty="0"/>
          </a:p>
          <a:p>
            <a:pPr algn="l"/>
            <a:r>
              <a:rPr lang="fr-FR" sz="4000" dirty="0" smtClean="0"/>
              <a:t> Arue est constitué de 2 entités séparés par 65 km d’océan :</a:t>
            </a:r>
          </a:p>
          <a:p>
            <a:pPr algn="l"/>
            <a:endParaRPr lang="fr-FR" sz="4000" dirty="0" smtClean="0"/>
          </a:p>
        </p:txBody>
      </p:sp>
      <p:pic>
        <p:nvPicPr>
          <p:cNvPr id="3" name="Image 2" descr="tetiaroa.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38096" y="4972387"/>
            <a:ext cx="3105904" cy="1885613"/>
          </a:xfrm>
          <a:prstGeom prst="rect">
            <a:avLst/>
          </a:prstGeom>
        </p:spPr>
      </p:pic>
      <p:sp>
        <p:nvSpPr>
          <p:cNvPr id="10" name="Rectangle 2"/>
          <p:cNvSpPr txBox="1">
            <a:spLocks noChangeArrowheads="1"/>
          </p:cNvSpPr>
          <p:nvPr/>
        </p:nvSpPr>
        <p:spPr bwMode="auto">
          <a:xfrm>
            <a:off x="1449623" y="4469157"/>
            <a:ext cx="4732236" cy="2414180"/>
          </a:xfrm>
          <a:prstGeom prst="rect">
            <a:avLst/>
          </a:prstGeom>
        </p:spPr>
        <p:txBody>
          <a:bodyPr vert="horz" wrap="square" lIns="91440" tIns="45720" rIns="91440" bIns="45720" numCol="1" rtlCol="0" anchor="ctr" anchorCtr="0" compatLnSpc="1">
            <a:prstTxWarp prst="textNoShape">
              <a:avLst/>
            </a:prstTxWarp>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4000" i="1" dirty="0" smtClean="0"/>
          </a:p>
          <a:p>
            <a:pPr algn="l"/>
            <a:r>
              <a:rPr lang="fr-FR" sz="5300" dirty="0" smtClean="0"/>
              <a:t>La seconde entité : Tetiaroa, le seul atoll des archipels du Vent, composé de 11 motu. </a:t>
            </a:r>
          </a:p>
          <a:p>
            <a:pPr algn="l"/>
            <a:endParaRPr lang="fr-FR" sz="5300" dirty="0"/>
          </a:p>
          <a:p>
            <a:pPr algn="l"/>
            <a:r>
              <a:rPr lang="fr-FR" sz="5300" dirty="0" smtClean="0"/>
              <a:t>Située à 65 km au large de Tahiti</a:t>
            </a:r>
            <a:endParaRPr lang="fr-FR" sz="5300" dirty="0"/>
          </a:p>
        </p:txBody>
      </p:sp>
      <p:pic>
        <p:nvPicPr>
          <p:cNvPr id="4" name="Image 3" descr="arue.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227199" y="754846"/>
            <a:ext cx="4256037" cy="2719834"/>
          </a:xfrm>
          <a:prstGeom prst="rect">
            <a:avLst/>
          </a:prstGeom>
        </p:spPr>
      </p:pic>
      <p:sp>
        <p:nvSpPr>
          <p:cNvPr id="12" name="Rectangle 2"/>
          <p:cNvSpPr txBox="1">
            <a:spLocks noChangeArrowheads="1"/>
          </p:cNvSpPr>
          <p:nvPr/>
        </p:nvSpPr>
        <p:spPr bwMode="auto">
          <a:xfrm>
            <a:off x="1227199" y="3253499"/>
            <a:ext cx="7138087" cy="1359438"/>
          </a:xfrm>
          <a:prstGeom prst="rect">
            <a:avLst/>
          </a:prstGeom>
        </p:spPr>
        <p:txBody>
          <a:bodyPr vert="horz" wrap="square" lIns="91440" tIns="45720" rIns="91440" bIns="45720" numCol="1" rtlCol="0" anchor="ctr" anchorCtr="0" compatLnSpc="1">
            <a:prstTxWarp prst="textNoShape">
              <a:avLst/>
            </a:prstTxWarp>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4000" dirty="0" smtClean="0"/>
          </a:p>
          <a:p>
            <a:pPr algn="l"/>
            <a:r>
              <a:rPr lang="fr-FR" sz="4000" dirty="0" smtClean="0"/>
              <a:t>La principale entité occupe le Nord-Est de Tahiti, à 4km de Papeete pour une superficie de 1560 hectares</a:t>
            </a:r>
          </a:p>
        </p:txBody>
      </p:sp>
    </p:spTree>
    <p:extLst>
      <p:ext uri="{BB962C8B-B14F-4D97-AF65-F5344CB8AC3E}">
        <p14:creationId xmlns:p14="http://schemas.microsoft.com/office/powerpoint/2010/main" xmlns="" val="4161164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DU SOCIAL</a:t>
            </a:r>
            <a:endParaRPr lang="fr-FR" sz="2400" dirty="0"/>
          </a:p>
        </p:txBody>
      </p:sp>
      <p:sp>
        <p:nvSpPr>
          <p:cNvPr id="5" name="Titre 1"/>
          <p:cNvSpPr txBox="1">
            <a:spLocks/>
          </p:cNvSpPr>
          <p:nvPr/>
        </p:nvSpPr>
        <p:spPr>
          <a:xfrm>
            <a:off x="1622725" y="783396"/>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t>Nous avons accentué les actions en faveur de l’épanouissement et de la cohésion sociale au sein de la cellule familiale avec notamment les sorties famille et des sessions de formation destinées aux mères de famille</a:t>
            </a:r>
            <a:endParaRPr lang="fr-FR" sz="2000" dirty="0"/>
          </a:p>
        </p:txBody>
      </p:sp>
      <p:pic>
        <p:nvPicPr>
          <p:cNvPr id="3" name="Image 2" descr="frise 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40" y="0"/>
            <a:ext cx="1735300" cy="6858000"/>
          </a:xfrm>
          <a:prstGeom prst="rect">
            <a:avLst/>
          </a:prstGeom>
        </p:spPr>
      </p:pic>
      <p:pic>
        <p:nvPicPr>
          <p:cNvPr id="11" name="Picture 4" descr="IMG_225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3681" y="4432861"/>
            <a:ext cx="3640319" cy="2425139"/>
          </a:xfrm>
          <a:prstGeom prst="rect">
            <a:avLst/>
          </a:prstGeom>
          <a:noFill/>
          <a:ln w="41275">
            <a:no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1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65913" y="2358998"/>
            <a:ext cx="4099719" cy="2836663"/>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3" name="Picture 1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76266" y="5195661"/>
            <a:ext cx="2848557" cy="1662339"/>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277284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L’EDUCATION</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pic>
        <p:nvPicPr>
          <p:cNvPr id="4" name="Image 3" descr="frise 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352271" cy="6858000"/>
          </a:xfrm>
          <a:prstGeom prst="rect">
            <a:avLst/>
          </a:prstGeom>
        </p:spPr>
      </p:pic>
      <p:sp>
        <p:nvSpPr>
          <p:cNvPr id="10" name="Titre 1"/>
          <p:cNvSpPr txBox="1">
            <a:spLocks/>
          </p:cNvSpPr>
          <p:nvPr/>
        </p:nvSpPr>
        <p:spPr>
          <a:xfrm>
            <a:off x="1461602" y="987693"/>
            <a:ext cx="7595539" cy="987693"/>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rénové les écoles élémentaire et maternelle d’Erima</a:t>
            </a:r>
          </a:p>
          <a:p>
            <a:pPr algn="l"/>
            <a:endParaRPr lang="fr-FR" sz="2400" dirty="0" smtClean="0"/>
          </a:p>
          <a:p>
            <a:pPr algn="l"/>
            <a:r>
              <a:rPr lang="fr-FR" sz="2400" dirty="0" smtClean="0"/>
              <a:t>COUT : 140 millions dont 77% FIP</a:t>
            </a:r>
            <a:endParaRPr lang="fr-FR" sz="2400" dirty="0"/>
          </a:p>
        </p:txBody>
      </p:sp>
      <p:pic>
        <p:nvPicPr>
          <p:cNvPr id="14" name="Picture 7" descr="IMG_368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34684" y="2554101"/>
            <a:ext cx="3221932" cy="2443156"/>
          </a:xfrm>
          <a:prstGeom prst="rect">
            <a:avLst/>
          </a:prstGeom>
          <a:noFill/>
          <a:ln w="31750">
            <a:noFill/>
            <a:miter lim="800000"/>
            <a:headEnd/>
            <a:tailEnd/>
          </a:ln>
          <a:extLst>
            <a:ext uri="{909E8E84-426E-40dd-AFC4-6F175D3DCCD1}">
              <a14:hiddenFill xmlns:a14="http://schemas.microsoft.com/office/drawing/2010/main" xmlns="">
                <a:solidFill>
                  <a:srgbClr val="FFFFFF"/>
                </a:solidFill>
              </a14:hiddenFill>
            </a:ext>
          </a:extLst>
        </p:spPr>
      </p:pic>
      <p:pic>
        <p:nvPicPr>
          <p:cNvPr id="15" name="Picture 4" descr="IMG_81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39183" y="2776592"/>
            <a:ext cx="4047823" cy="2443156"/>
          </a:xfrm>
          <a:prstGeom prst="rect">
            <a:avLst/>
          </a:prstGeom>
          <a:noFill/>
          <a:ln w="31750">
            <a:noFill/>
            <a:miter lim="800000"/>
            <a:headEnd/>
            <a:tailEnd/>
          </a:ln>
          <a:extLst>
            <a:ext uri="{909E8E84-426E-40dd-AFC4-6F175D3DCCD1}">
              <a14:hiddenFill xmlns:a14="http://schemas.microsoft.com/office/drawing/2010/main" xmlns="">
                <a:solidFill>
                  <a:srgbClr val="FFFFFF"/>
                </a:solidFill>
              </a14:hiddenFill>
            </a:ext>
          </a:extLst>
        </p:spPr>
      </p:pic>
      <p:sp>
        <p:nvSpPr>
          <p:cNvPr id="16" name="Titre 1"/>
          <p:cNvSpPr txBox="1">
            <a:spLocks/>
          </p:cNvSpPr>
          <p:nvPr/>
        </p:nvSpPr>
        <p:spPr>
          <a:xfrm>
            <a:off x="1968531" y="5713594"/>
            <a:ext cx="6976581" cy="987693"/>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aménagé un espace vert, installer une petite aire de jeux et restaurer les clôtures des écoles primaires et maternelle de Tamahana</a:t>
            </a:r>
            <a:endParaRPr lang="fr-FR" sz="2400" dirty="0"/>
          </a:p>
        </p:txBody>
      </p:sp>
    </p:spTree>
    <p:extLst>
      <p:ext uri="{BB962C8B-B14F-4D97-AF65-F5344CB8AC3E}">
        <p14:creationId xmlns:p14="http://schemas.microsoft.com/office/powerpoint/2010/main" xmlns="" val="310520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L’EDUCATION</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pic>
        <p:nvPicPr>
          <p:cNvPr id="4" name="Image 3" descr="frise 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352271" cy="6858000"/>
          </a:xfrm>
          <a:prstGeom prst="rect">
            <a:avLst/>
          </a:prstGeom>
        </p:spPr>
      </p:pic>
      <p:sp>
        <p:nvSpPr>
          <p:cNvPr id="10" name="Titre 1"/>
          <p:cNvSpPr txBox="1">
            <a:spLocks/>
          </p:cNvSpPr>
          <p:nvPr/>
        </p:nvSpPr>
        <p:spPr>
          <a:xfrm>
            <a:off x="1775125" y="870115"/>
            <a:ext cx="6976581" cy="1387012"/>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continué de soutenir les actions pédagogiques et les associations de parents d’élèves</a:t>
            </a:r>
          </a:p>
          <a:p>
            <a:pPr algn="l"/>
            <a:r>
              <a:rPr lang="fr-FR" sz="2400" i="1" dirty="0" smtClean="0"/>
              <a:t>Récompense des élèves méritants des écoles primaires et du CJA depuis 1999 (livres, abonnement, outillage, cartables, etc…)</a:t>
            </a:r>
            <a:endParaRPr lang="fr-FR" sz="2400" i="1" dirty="0"/>
          </a:p>
        </p:txBody>
      </p:sp>
      <p:sp>
        <p:nvSpPr>
          <p:cNvPr id="16" name="Titre 1"/>
          <p:cNvSpPr txBox="1">
            <a:spLocks/>
          </p:cNvSpPr>
          <p:nvPr/>
        </p:nvSpPr>
        <p:spPr>
          <a:xfrm>
            <a:off x="1968531" y="5713594"/>
            <a:ext cx="6976581" cy="987693"/>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mis en place des actions de réussite éducative au sein de nos quartiers prioritaires, en partenariat avec les établissements scolaires</a:t>
            </a:r>
            <a:endParaRPr lang="fr-FR" sz="2400" dirty="0"/>
          </a:p>
        </p:txBody>
      </p:sp>
      <p:pic>
        <p:nvPicPr>
          <p:cNvPr id="9"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52269" y="2704397"/>
            <a:ext cx="3308085" cy="2555550"/>
          </a:xfrm>
          <a:prstGeom prst="rect">
            <a:avLst/>
          </a:prstGeom>
          <a:noFill/>
          <a:ln w="349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1" name="Picture 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76001" y="2704397"/>
            <a:ext cx="4069111" cy="2855091"/>
          </a:xfrm>
          <a:prstGeom prst="rect">
            <a:avLst/>
          </a:prstGeom>
          <a:noFill/>
          <a:ln w="349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1526167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LA SECURITE</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358917" y="828538"/>
            <a:ext cx="7674265" cy="87991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aménagé des trottoirs supplémentaires à Erima et sécurisé les talus</a:t>
            </a:r>
            <a:endParaRPr lang="fr-FR" sz="2400" i="1" dirty="0"/>
          </a:p>
        </p:txBody>
      </p:sp>
      <p:sp>
        <p:nvSpPr>
          <p:cNvPr id="16" name="Titre 1"/>
          <p:cNvSpPr txBox="1">
            <a:spLocks/>
          </p:cNvSpPr>
          <p:nvPr/>
        </p:nvSpPr>
        <p:spPr>
          <a:xfrm>
            <a:off x="1245187" y="3692092"/>
            <a:ext cx="7991661" cy="18568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continué notre politique d’éclairage des zones publiques</a:t>
            </a:r>
          </a:p>
          <a:p>
            <a:pPr algn="l"/>
            <a:r>
              <a:rPr lang="fr-FR" sz="2400" dirty="0" smtClean="0"/>
              <a:t>60 points lumineux ont été installés en l’espace de 4 ans dans les servitudes et les voies de la commune</a:t>
            </a:r>
            <a:endParaRPr lang="fr-FR" sz="2400" dirty="0"/>
          </a:p>
        </p:txBody>
      </p:sp>
      <p:pic>
        <p:nvPicPr>
          <p:cNvPr id="3" name="Image 2" descr="frise 3.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358917" cy="6858000"/>
          </a:xfrm>
          <a:prstGeom prst="rect">
            <a:avLst/>
          </a:prstGeom>
        </p:spPr>
      </p:pic>
      <p:pic>
        <p:nvPicPr>
          <p:cNvPr id="13" name="Picture 26" descr="IMG_1645"/>
          <p:cNvPicPr>
            <a:picLocks noChangeAspect="1" noChangeArrowheads="1"/>
          </p:cNvPicPr>
          <p:nvPr/>
        </p:nvPicPr>
        <p:blipFill>
          <a:blip r:embed="rId3"/>
          <a:srcRect/>
          <a:stretch>
            <a:fillRect/>
          </a:stretch>
        </p:blipFill>
        <p:spPr bwMode="auto">
          <a:xfrm>
            <a:off x="1245187" y="1849552"/>
            <a:ext cx="2631450" cy="1971880"/>
          </a:xfrm>
          <a:prstGeom prst="rect">
            <a:avLst/>
          </a:prstGeom>
          <a:noFill/>
          <a:ln w="44450">
            <a:noFill/>
            <a:miter lim="800000"/>
            <a:headEnd/>
            <a:tailEnd/>
          </a:ln>
          <a:extLst>
            <a:ext uri="{909E8E84-426E-40dd-AFC4-6F175D3DCCD1}">
              <a14:hiddenFill xmlns:a14="http://schemas.microsoft.com/office/drawing/2010/main" xmlns="">
                <a:solidFill>
                  <a:srgbClr val="FFFFFF"/>
                </a:solidFill>
              </a14:hiddenFill>
            </a:ext>
          </a:extLst>
        </p:spPr>
      </p:pic>
      <p:pic>
        <p:nvPicPr>
          <p:cNvPr id="14" name="Picture 5" descr="IMG_668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76637" y="5388218"/>
            <a:ext cx="3630954" cy="1469782"/>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pic>
        <p:nvPicPr>
          <p:cNvPr id="15" name="Picture 5" descr="gunitage avril 201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54656" y="1720212"/>
            <a:ext cx="3715244" cy="2101220"/>
          </a:xfrm>
          <a:prstGeom prst="rect">
            <a:avLst/>
          </a:prstGeom>
          <a:noFill/>
          <a:ln w="34925">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3019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LA SECURITE</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775125" y="705495"/>
            <a:ext cx="6976581" cy="1002959"/>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formé nos agents de la brigade municipale, développé des actions de prévention et renforcé nos patrouilles</a:t>
            </a:r>
            <a:endParaRPr lang="fr-FR" sz="2400" i="1" dirty="0"/>
          </a:p>
        </p:txBody>
      </p:sp>
      <p:sp>
        <p:nvSpPr>
          <p:cNvPr id="16" name="Titre 1"/>
          <p:cNvSpPr txBox="1">
            <a:spLocks/>
          </p:cNvSpPr>
          <p:nvPr/>
        </p:nvSpPr>
        <p:spPr>
          <a:xfrm>
            <a:off x="1358918" y="4299159"/>
            <a:ext cx="3792632" cy="255884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mis en place le 1</a:t>
            </a:r>
            <a:r>
              <a:rPr lang="fr-FR" sz="2400" baseline="30000" dirty="0" smtClean="0"/>
              <a:t>er</a:t>
            </a:r>
            <a:r>
              <a:rPr lang="fr-FR" sz="2400" dirty="0" smtClean="0"/>
              <a:t> chenil du Territoire géré par un prestataire en lien avec nos services </a:t>
            </a:r>
          </a:p>
          <a:p>
            <a:pPr algn="l"/>
            <a:r>
              <a:rPr lang="fr-FR" sz="2400" dirty="0" smtClean="0"/>
              <a:t>(Services Techniques, Police, Communication)</a:t>
            </a:r>
            <a:endParaRPr lang="fr-FR" sz="2400" dirty="0"/>
          </a:p>
        </p:txBody>
      </p:sp>
      <p:pic>
        <p:nvPicPr>
          <p:cNvPr id="3" name="Image 2" descr="frise 3.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358917" cy="6858000"/>
          </a:xfrm>
          <a:prstGeom prst="rect">
            <a:avLst/>
          </a:prstGeom>
        </p:spPr>
      </p:pic>
      <p:pic>
        <p:nvPicPr>
          <p:cNvPr id="11" name="Picture 6" descr="forma timbre amende mai 200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58917" y="1898593"/>
            <a:ext cx="3553025" cy="2400566"/>
          </a:xfrm>
          <a:prstGeom prst="rect">
            <a:avLst/>
          </a:prstGeom>
          <a:noFill/>
          <a:ln w="31750">
            <a:no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10" descr="tonfa janvier 200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14626" y="1533652"/>
            <a:ext cx="3037079" cy="2765507"/>
          </a:xfrm>
          <a:prstGeom prst="rect">
            <a:avLst/>
          </a:prstGeom>
          <a:noFill/>
          <a:ln w="31750">
            <a:noFill/>
            <a:miter lim="800000"/>
            <a:headEnd/>
            <a:tailEnd/>
          </a:ln>
          <a:extLst>
            <a:ext uri="{909E8E84-426E-40dd-AFC4-6F175D3DCCD1}">
              <a14:hiddenFill xmlns:a14="http://schemas.microsoft.com/office/drawing/2010/main" xmlns="">
                <a:solidFill>
                  <a:srgbClr val="FFFFFF"/>
                </a:solidFill>
              </a14:hiddenFill>
            </a:ext>
          </a:extLst>
        </p:spPr>
      </p:pic>
      <p:pic>
        <p:nvPicPr>
          <p:cNvPr id="17" name="Picture 1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430613" y="4588752"/>
            <a:ext cx="3482765" cy="2269248"/>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2507863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L’EMPLOI</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775125" y="705495"/>
            <a:ext cx="6976581" cy="3151211"/>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renforcé notre service emploi qui existe depuis plus de 20 ans en développant notre partenariat avec le SEFI et les organismes de formation afin d’apporter aux demandeurs d’emploi une information et un service de qualité par le biais notamment :</a:t>
            </a:r>
          </a:p>
          <a:p>
            <a:pPr algn="l"/>
            <a:endParaRPr lang="fr-FR" sz="2400" dirty="0" smtClean="0"/>
          </a:p>
          <a:p>
            <a:pPr marL="342900" indent="-342900" algn="l">
              <a:buFontTx/>
              <a:buChar char="•"/>
            </a:pPr>
            <a:r>
              <a:rPr lang="fr-FR" sz="2400" i="1" dirty="0" smtClean="0"/>
              <a:t>Du Forum de l’emploi</a:t>
            </a:r>
          </a:p>
          <a:p>
            <a:pPr algn="l"/>
            <a:endParaRPr lang="fr-FR" sz="2400" i="1" dirty="0" smtClean="0"/>
          </a:p>
          <a:p>
            <a:pPr marL="342900" indent="-342900" algn="l">
              <a:buFontTx/>
              <a:buChar char="•"/>
            </a:pPr>
            <a:r>
              <a:rPr lang="fr-FR" sz="2400" i="1" dirty="0" smtClean="0"/>
              <a:t>De formation adaptée à la recherche d’emploi</a:t>
            </a:r>
            <a:endParaRPr lang="fr-FR" sz="2400" i="1" dirty="0"/>
          </a:p>
        </p:txBody>
      </p:sp>
      <p:pic>
        <p:nvPicPr>
          <p:cNvPr id="4" name="Image 3" descr="frise 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8629" cy="6858000"/>
          </a:xfrm>
          <a:prstGeom prst="rect">
            <a:avLst/>
          </a:prstGeom>
        </p:spPr>
      </p:pic>
      <p:pic>
        <p:nvPicPr>
          <p:cNvPr id="13" name="Picture 9" descr="IMG_828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9667" y="3868688"/>
            <a:ext cx="4064333" cy="3001293"/>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pic>
        <p:nvPicPr>
          <p:cNvPr id="14" name="Picture 12" descr="image0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38629" y="4162459"/>
            <a:ext cx="3357140" cy="2517855"/>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9315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L’EMPLOI</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775125" y="705496"/>
            <a:ext cx="6976581" cy="151681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encouragé les promoteurs et chefs d’entreprise à s’installer sur Arue et à embaucher des résidents de Arue</a:t>
            </a:r>
            <a:endParaRPr lang="fr-FR" sz="2400" i="1" dirty="0"/>
          </a:p>
        </p:txBody>
      </p:sp>
      <p:pic>
        <p:nvPicPr>
          <p:cNvPr id="4" name="Image 3" descr="frise 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8629" cy="6858000"/>
          </a:xfrm>
          <a:prstGeom prst="rect">
            <a:avLst/>
          </a:prstGeom>
        </p:spPr>
      </p:pic>
      <p:sp>
        <p:nvSpPr>
          <p:cNvPr id="8" name="Titre 1"/>
          <p:cNvSpPr txBox="1">
            <a:spLocks/>
          </p:cNvSpPr>
          <p:nvPr/>
        </p:nvSpPr>
        <p:spPr>
          <a:xfrm>
            <a:off x="1243210" y="5506258"/>
            <a:ext cx="6976581" cy="133998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aidé les créateurs de micro-activités dans leurs démarches techniques et administratives par le biais du Forum de l’emploi et notre service</a:t>
            </a:r>
            <a:endParaRPr lang="fr-FR" sz="2400" i="1" dirty="0"/>
          </a:p>
        </p:txBody>
      </p:sp>
      <p:pic>
        <p:nvPicPr>
          <p:cNvPr id="9" name="Picture 1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00190" y="1852398"/>
            <a:ext cx="1777874" cy="3600450"/>
          </a:xfrm>
          <a:prstGeom prst="rect">
            <a:avLst/>
          </a:prstGeom>
          <a:noFill/>
          <a:ln w="317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1" name="Picture 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02477" y="2128243"/>
            <a:ext cx="5642458" cy="1960429"/>
          </a:xfrm>
          <a:prstGeom prst="rect">
            <a:avLst/>
          </a:prstGeom>
          <a:noFill/>
          <a:ln w="317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2" name="Picture 1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83106" y="4205561"/>
            <a:ext cx="2695579" cy="1408532"/>
          </a:xfrm>
          <a:prstGeom prst="rect">
            <a:avLst/>
          </a:prstGeom>
          <a:noFill/>
          <a:ln w="317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2585086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L’HABITAT ET DU CADRE DE VIE</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775125" y="705496"/>
            <a:ext cx="6976581" cy="151681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poursuivi la réalisation et la réfection des caniveaux, de l’éclairage des servitudes, le nettoyage des accotements et le bitumage des routes</a:t>
            </a:r>
            <a:endParaRPr lang="fr-FR" sz="2400" i="1" dirty="0"/>
          </a:p>
        </p:txBody>
      </p:sp>
      <p:pic>
        <p:nvPicPr>
          <p:cNvPr id="3" name="Image 2" descr="frise 5.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358209" cy="6858000"/>
          </a:xfrm>
          <a:prstGeom prst="rect">
            <a:avLst/>
          </a:prstGeom>
        </p:spPr>
      </p:pic>
      <p:pic>
        <p:nvPicPr>
          <p:cNvPr id="13" name="Picture 9" descr="IMG_706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91199" y="2539782"/>
            <a:ext cx="3036901" cy="3327585"/>
          </a:xfrm>
          <a:prstGeom prst="rect">
            <a:avLst/>
          </a:prstGeom>
          <a:noFill/>
          <a:ln w="12700">
            <a:noFill/>
            <a:miter lim="800000"/>
            <a:headEnd/>
            <a:tailEnd/>
          </a:ln>
          <a:extLst>
            <a:ext uri="{909E8E84-426E-40dd-AFC4-6F175D3DCCD1}">
              <a14:hiddenFill xmlns:a14="http://schemas.microsoft.com/office/drawing/2010/main" xmlns="">
                <a:solidFill>
                  <a:srgbClr val="FFFFFF"/>
                </a:solidFill>
              </a14:hiddenFill>
            </a:ext>
          </a:extLst>
        </p:spPr>
      </p:pic>
      <p:pic>
        <p:nvPicPr>
          <p:cNvPr id="14"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22725" y="2222309"/>
            <a:ext cx="3598217" cy="4635691"/>
          </a:xfrm>
          <a:prstGeom prst="rect">
            <a:avLst/>
          </a:prstGeom>
          <a:noFill/>
          <a:ln w="4127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807125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L’HABITAT ET DU CADRE DE VIE</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358209" y="705496"/>
            <a:ext cx="7933985" cy="17402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dirty="0" smtClean="0"/>
              <a:t>Nous avons réalisé et lancé le schéma directeur d’assainissement.</a:t>
            </a:r>
          </a:p>
          <a:p>
            <a:pPr algn="l"/>
            <a:endParaRPr lang="fr-FR" sz="2000" dirty="0" smtClean="0"/>
          </a:p>
          <a:p>
            <a:pPr algn="l"/>
            <a:r>
              <a:rPr lang="fr-FR" sz="2000" dirty="0" smtClean="0"/>
              <a:t>Le schéma directeur d’assainissement collectif des eaux usées est depuis 2011 confié au Syndicat Intercommunal à Vocation Unique (SIVU) qui regroupe les 2 communes de Arue et Pirae</a:t>
            </a:r>
            <a:endParaRPr lang="fr-FR" sz="2000" dirty="0"/>
          </a:p>
        </p:txBody>
      </p:sp>
      <p:pic>
        <p:nvPicPr>
          <p:cNvPr id="3" name="Image 2" descr="frise 5.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358209" cy="6858000"/>
          </a:xfrm>
          <a:prstGeom prst="rect">
            <a:avLst/>
          </a:prstGeom>
        </p:spPr>
      </p:pic>
      <p:pic>
        <p:nvPicPr>
          <p:cNvPr id="4" name="Image 3" descr="sivu.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26660" y="2659927"/>
            <a:ext cx="6623641" cy="4198074"/>
          </a:xfrm>
          <a:prstGeom prst="rect">
            <a:avLst/>
          </a:prstGeom>
        </p:spPr>
      </p:pic>
    </p:spTree>
    <p:extLst>
      <p:ext uri="{BB962C8B-B14F-4D97-AF65-F5344CB8AC3E}">
        <p14:creationId xmlns:p14="http://schemas.microsoft.com/office/powerpoint/2010/main" xmlns="" val="6985424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L’ARTISANAT, DE LA CULTURE,  DU PATRIMOINE ET DU TOURISME</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1093517"/>
            <a:ext cx="6976581" cy="1937842"/>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lancé une étude pour la mise en place d’une signalétique adaptée avec le Pays afin de revaloriser les sites culturels et historiques.</a:t>
            </a:r>
          </a:p>
          <a:p>
            <a:pPr algn="l"/>
            <a:endParaRPr lang="fr-FR" sz="2400" dirty="0" smtClean="0"/>
          </a:p>
          <a:p>
            <a:pPr algn="l"/>
            <a:r>
              <a:rPr lang="fr-FR" sz="2400" dirty="0" smtClean="0"/>
              <a:t>Il reste à finaliser ce projet complexe du fait notamment de l’implantation de nombreux sites sur des terrains privés</a:t>
            </a:r>
          </a:p>
          <a:p>
            <a:pPr algn="l"/>
            <a:endParaRPr lang="fr-FR" sz="2400" dirty="0"/>
          </a:p>
        </p:txBody>
      </p:sp>
      <p:pic>
        <p:nvPicPr>
          <p:cNvPr id="7" name="Imag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926476" y="2833737"/>
            <a:ext cx="2749212" cy="4024263"/>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pic>
        <p:nvPicPr>
          <p:cNvPr id="8" name="Picture 13" descr="installation panneau bienvenu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8231" y="3031359"/>
            <a:ext cx="4564513" cy="3366845"/>
          </a:xfrm>
          <a:prstGeom prst="rect">
            <a:avLst/>
          </a:prstGeom>
          <a:noFill/>
          <a:ln w="28575">
            <a:noFill/>
            <a:miter lim="800000"/>
            <a:headEnd/>
            <a:tailEnd/>
          </a:ln>
          <a:extLst>
            <a:ext uri="{909E8E84-426E-40dd-AFC4-6F175D3DCCD1}">
              <a14:hiddenFill xmlns:a14="http://schemas.microsoft.com/office/drawing/2010/main" xmlns="">
                <a:solidFill>
                  <a:srgbClr val="FFFFFF"/>
                </a:solidFill>
              </a14:hiddenFill>
            </a:ext>
          </a:extLst>
        </p:spPr>
      </p:pic>
      <p:pic>
        <p:nvPicPr>
          <p:cNvPr id="6" name="Image 5" descr="frise 6.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231572" cy="6858000"/>
          </a:xfrm>
          <a:prstGeom prst="rect">
            <a:avLst/>
          </a:prstGeom>
        </p:spPr>
      </p:pic>
    </p:spTree>
    <p:extLst>
      <p:ext uri="{BB962C8B-B14F-4D97-AF65-F5344CB8AC3E}">
        <p14:creationId xmlns:p14="http://schemas.microsoft.com/office/powerpoint/2010/main" xmlns="" val="860786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bwMode="auto">
          <a:xfrm>
            <a:off x="1493378" y="0"/>
            <a:ext cx="7277560" cy="606425"/>
          </a:xfrm>
        </p:spPr>
        <p:txBody>
          <a:bodyPr wrap="square" lIns="91440" tIns="45720" rIns="91440" bIns="45720" numCol="1" anchorCtr="0" compatLnSpc="1">
            <a:prstTxWarp prst="textNoShape">
              <a:avLst/>
            </a:prstTxWarp>
            <a:noAutofit/>
          </a:bodyPr>
          <a:lstStyle/>
          <a:p>
            <a:pPr marL="514350" indent="-514350" eaLnBrk="1" hangingPunct="1">
              <a:buFont typeface="Trebuchet MS" pitchFamily="34" charset="0"/>
              <a:buNone/>
            </a:pPr>
            <a:r>
              <a:rPr lang="fr-FR" sz="3600" cap="none" dirty="0" smtClean="0">
                <a:solidFill>
                  <a:schemeClr val="tx1"/>
                </a:solidFill>
              </a:rPr>
              <a:t>QUELQUES CHIFFRES EN PREAMBULE</a:t>
            </a:r>
          </a:p>
        </p:txBody>
      </p:sp>
      <p:sp>
        <p:nvSpPr>
          <p:cNvPr id="11267" name="Rectangle 3"/>
          <p:cNvSpPr>
            <a:spLocks noGrp="1" noChangeArrowheads="1"/>
          </p:cNvSpPr>
          <p:nvPr>
            <p:ph sz="quarter" idx="1"/>
          </p:nvPr>
        </p:nvSpPr>
        <p:spPr>
          <a:xfrm>
            <a:off x="1114173" y="1365909"/>
            <a:ext cx="5582842" cy="3366845"/>
          </a:xfrm>
        </p:spPr>
        <p:txBody>
          <a:bodyPr/>
          <a:lstStyle/>
          <a:p>
            <a:pPr marL="273050" lvl="1" eaLnBrk="1" hangingPunct="1">
              <a:spcBef>
                <a:spcPts val="600"/>
              </a:spcBef>
              <a:spcAft>
                <a:spcPts val="600"/>
              </a:spcAft>
              <a:buSzPct val="100000"/>
              <a:buFontTx/>
              <a:buChar char="•"/>
              <a:defRPr/>
            </a:pPr>
            <a:r>
              <a:rPr lang="fr-FR" sz="1400" b="1" dirty="0" smtClean="0"/>
              <a:t> Commune </a:t>
            </a:r>
            <a:r>
              <a:rPr lang="fr-FR" sz="1400" b="1" dirty="0"/>
              <a:t>la </a:t>
            </a:r>
            <a:r>
              <a:rPr lang="fr-FR" sz="1400" b="1" dirty="0" smtClean="0"/>
              <a:t>moins </a:t>
            </a:r>
            <a:r>
              <a:rPr lang="fr-FR" sz="1400" b="1" dirty="0"/>
              <a:t>peuplée </a:t>
            </a:r>
            <a:r>
              <a:rPr lang="fr-FR" sz="1400" dirty="0"/>
              <a:t>de l’agglomération de Papeete regroupant </a:t>
            </a:r>
            <a:r>
              <a:rPr lang="fr-FR" sz="1400" dirty="0" smtClean="0"/>
              <a:t>6 </a:t>
            </a:r>
            <a:r>
              <a:rPr lang="fr-FR" sz="1400" dirty="0"/>
              <a:t>% des </a:t>
            </a:r>
            <a:r>
              <a:rPr lang="fr-FR" sz="1400" dirty="0" smtClean="0"/>
              <a:t>habitants :</a:t>
            </a:r>
            <a:endParaRPr lang="fr-FR" sz="1400" dirty="0"/>
          </a:p>
          <a:p>
            <a:pPr marL="650874" lvl="2" indent="-285750" eaLnBrk="1" hangingPunct="1">
              <a:spcBef>
                <a:spcPts val="600"/>
              </a:spcBef>
              <a:spcAft>
                <a:spcPts val="600"/>
              </a:spcAft>
              <a:buClr>
                <a:schemeClr val="accent3"/>
              </a:buClr>
              <a:buSzPct val="100000"/>
              <a:buFont typeface="Wingdings" pitchFamily="2" charset="2"/>
              <a:buChar char="Ø"/>
              <a:defRPr/>
            </a:pPr>
            <a:r>
              <a:rPr lang="fr-FR" sz="1600" dirty="0" smtClean="0"/>
              <a:t>9 537 habitants </a:t>
            </a:r>
            <a:r>
              <a:rPr lang="fr-FR" sz="1600" dirty="0" smtClean="0">
                <a:solidFill>
                  <a:srgbClr val="FF0000"/>
                </a:solidFill>
              </a:rPr>
              <a:t>(+</a:t>
            </a:r>
            <a:r>
              <a:rPr lang="fr-FR" sz="1600" dirty="0" smtClean="0">
                <a:solidFill>
                  <a:srgbClr val="FF0000"/>
                </a:solidFill>
                <a:sym typeface="Symbol"/>
              </a:rPr>
              <a:t>0 % par rapport à 2007)</a:t>
            </a:r>
            <a:endParaRPr lang="fr-FR" sz="1600" dirty="0">
              <a:solidFill>
                <a:srgbClr val="FF0000"/>
              </a:solidFill>
            </a:endParaRPr>
          </a:p>
          <a:p>
            <a:pPr eaLnBrk="1" hangingPunct="1">
              <a:spcAft>
                <a:spcPts val="600"/>
              </a:spcAft>
              <a:buSzPct val="100000"/>
              <a:buFontTx/>
              <a:buChar char="•"/>
              <a:defRPr/>
            </a:pPr>
            <a:r>
              <a:rPr lang="fr-FR" sz="1400" dirty="0" smtClean="0"/>
              <a:t>Une population </a:t>
            </a:r>
            <a:r>
              <a:rPr lang="fr-FR" sz="1400" b="1" dirty="0" smtClean="0"/>
              <a:t>relativement « jeune » :</a:t>
            </a:r>
          </a:p>
          <a:p>
            <a:pPr marL="650874" lvl="2" indent="-285750" eaLnBrk="1" hangingPunct="1">
              <a:spcBef>
                <a:spcPts val="600"/>
              </a:spcBef>
              <a:spcAft>
                <a:spcPts val="600"/>
              </a:spcAft>
              <a:buClr>
                <a:schemeClr val="accent3"/>
              </a:buClr>
              <a:buSzPct val="100000"/>
              <a:buFont typeface="Wingdings" pitchFamily="2" charset="2"/>
              <a:buChar char="Ø"/>
              <a:defRPr/>
            </a:pPr>
            <a:r>
              <a:rPr lang="fr-FR" sz="1600" dirty="0" smtClean="0"/>
              <a:t>31 </a:t>
            </a:r>
            <a:r>
              <a:rPr lang="fr-FR" sz="1600" dirty="0"/>
              <a:t>% ont moins de 19 </a:t>
            </a:r>
            <a:r>
              <a:rPr lang="fr-FR" sz="1600" dirty="0" smtClean="0"/>
              <a:t>ans (20 % en métropole)</a:t>
            </a:r>
            <a:endParaRPr lang="fr-FR" sz="1600" dirty="0"/>
          </a:p>
          <a:p>
            <a:pPr eaLnBrk="1" hangingPunct="1">
              <a:spcAft>
                <a:spcPts val="600"/>
              </a:spcAft>
              <a:buSzPct val="100000"/>
              <a:buFontTx/>
              <a:buChar char="•"/>
              <a:defRPr/>
            </a:pPr>
            <a:r>
              <a:rPr lang="fr-FR" sz="1400" dirty="0" smtClean="0"/>
              <a:t>Une </a:t>
            </a:r>
            <a:r>
              <a:rPr lang="fr-FR" sz="1400" b="1" dirty="0" smtClean="0"/>
              <a:t>croissance démographique  faible par rapport à l ’agglomération </a:t>
            </a:r>
            <a:r>
              <a:rPr lang="fr-FR" sz="1400" dirty="0" smtClean="0"/>
              <a:t>: </a:t>
            </a:r>
          </a:p>
          <a:p>
            <a:pPr marL="650874" lvl="2" indent="-285750" eaLnBrk="1" hangingPunct="1">
              <a:spcBef>
                <a:spcPts val="600"/>
              </a:spcBef>
              <a:spcAft>
                <a:spcPts val="600"/>
              </a:spcAft>
              <a:buClr>
                <a:schemeClr val="accent3"/>
              </a:buClr>
              <a:buSzPct val="100000"/>
              <a:buFont typeface="Wingdings" pitchFamily="2" charset="2"/>
              <a:buChar char="Ø"/>
              <a:defRPr/>
            </a:pPr>
            <a:r>
              <a:rPr lang="fr-FR" sz="1600" dirty="0"/>
              <a:t>6</a:t>
            </a:r>
            <a:r>
              <a:rPr lang="fr-FR" sz="1600" dirty="0" smtClean="0"/>
              <a:t>ème </a:t>
            </a:r>
            <a:r>
              <a:rPr lang="fr-FR" sz="1600" dirty="0"/>
              <a:t>commune de l’agglomération par rapport à la croissance démographique</a:t>
            </a:r>
          </a:p>
          <a:p>
            <a:pPr lvl="1" eaLnBrk="1" hangingPunct="1">
              <a:buFontTx/>
              <a:buChar char="•"/>
              <a:defRPr/>
            </a:pPr>
            <a:endParaRPr lang="fr-FR" sz="1400" dirty="0" smtClean="0"/>
          </a:p>
          <a:p>
            <a:pPr lvl="1" eaLnBrk="1" hangingPunct="1">
              <a:buFontTx/>
              <a:buChar char="•"/>
              <a:defRPr/>
            </a:pPr>
            <a:endParaRPr lang="fr-FR" sz="1400" dirty="0" smtClean="0"/>
          </a:p>
          <a:p>
            <a:pPr lvl="1" eaLnBrk="1" hangingPunct="1">
              <a:buFontTx/>
              <a:buChar char="•"/>
              <a:defRPr/>
            </a:pPr>
            <a:endParaRPr lang="fr-FR" sz="1400" dirty="0" smtClean="0"/>
          </a:p>
          <a:p>
            <a:pPr lvl="1" eaLnBrk="1" hangingPunct="1">
              <a:buFontTx/>
              <a:buChar char="•"/>
              <a:defRPr/>
            </a:pPr>
            <a:endParaRPr lang="fr-FR" sz="1400" dirty="0" smtClean="0"/>
          </a:p>
          <a:p>
            <a:pPr lvl="1" eaLnBrk="1" hangingPunct="1">
              <a:buFontTx/>
              <a:buChar char="•"/>
              <a:defRPr/>
            </a:pPr>
            <a:endParaRPr lang="fr-FR" sz="1400" dirty="0" smtClean="0"/>
          </a:p>
          <a:p>
            <a:pPr marL="366713" lvl="1" indent="0" eaLnBrk="1" hangingPunct="1">
              <a:spcAft>
                <a:spcPts val="600"/>
              </a:spcAft>
              <a:buFont typeface="Wingdings 2" pitchFamily="18" charset="2"/>
              <a:buNone/>
              <a:defRPr/>
            </a:pPr>
            <a:endParaRPr lang="fr-FR" sz="1400" dirty="0" smtClean="0"/>
          </a:p>
        </p:txBody>
      </p:sp>
      <p:sp>
        <p:nvSpPr>
          <p:cNvPr id="17411" name="Rectangle 2"/>
          <p:cNvSpPr txBox="1">
            <a:spLocks noChangeArrowheads="1"/>
          </p:cNvSpPr>
          <p:nvPr/>
        </p:nvSpPr>
        <p:spPr bwMode="auto">
          <a:xfrm>
            <a:off x="1493378" y="765175"/>
            <a:ext cx="6340935" cy="504825"/>
          </a:xfrm>
          <a:prstGeom prst="rect">
            <a:avLst/>
          </a:prstGeom>
          <a:noFill/>
          <a:ln w="9525">
            <a:noFill/>
            <a:miter lim="800000"/>
            <a:headEnd/>
            <a:tailEnd/>
          </a:ln>
        </p:spPr>
        <p:txBody>
          <a:bodyPr anchor="b"/>
          <a:lstStyle/>
          <a:p>
            <a:pPr eaLnBrk="0" hangingPunct="0"/>
            <a:r>
              <a:rPr lang="fr-FR" sz="2400" dirty="0">
                <a:solidFill>
                  <a:srgbClr val="5E1111"/>
                </a:solidFill>
                <a:latin typeface="Trebuchet MS" pitchFamily="34" charset="0"/>
              </a:rPr>
              <a:t>1. DÉMOGRAPHIE </a:t>
            </a:r>
          </a:p>
        </p:txBody>
      </p:sp>
      <p:sp>
        <p:nvSpPr>
          <p:cNvPr id="17412" name="Espace réservé du pied de page 4"/>
          <p:cNvSpPr txBox="1">
            <a:spLocks/>
          </p:cNvSpPr>
          <p:nvPr/>
        </p:nvSpPr>
        <p:spPr bwMode="auto">
          <a:xfrm>
            <a:off x="2761456" y="6597650"/>
            <a:ext cx="3635375" cy="260350"/>
          </a:xfrm>
          <a:prstGeom prst="rect">
            <a:avLst/>
          </a:prstGeom>
          <a:noFill/>
          <a:ln w="9525">
            <a:noFill/>
            <a:miter lim="800000"/>
            <a:headEnd/>
            <a:tailEnd/>
          </a:ln>
        </p:spPr>
        <p:txBody>
          <a:bodyPr anchor="b"/>
          <a:lstStyle/>
          <a:p>
            <a:pPr algn="ctr"/>
            <a:r>
              <a:rPr lang="fr-FR" sz="1200" i="1" dirty="0"/>
              <a:t>Source : Recensement 2012. ISPF - INSEE</a:t>
            </a:r>
          </a:p>
        </p:txBody>
      </p:sp>
      <p:graphicFrame>
        <p:nvGraphicFramePr>
          <p:cNvPr id="11" name="Graphique 10"/>
          <p:cNvGraphicFramePr>
            <a:graphicFrameLocks/>
          </p:cNvGraphicFramePr>
          <p:nvPr>
            <p:extLst>
              <p:ext uri="{D42A27DB-BD31-4B8C-83A1-F6EECF244321}">
                <p14:modId xmlns:p14="http://schemas.microsoft.com/office/powerpoint/2010/main" xmlns="" val="716853507"/>
              </p:ext>
            </p:extLst>
          </p:nvPr>
        </p:nvGraphicFramePr>
        <p:xfrm>
          <a:off x="1248958" y="4437112"/>
          <a:ext cx="7848872" cy="1995487"/>
        </p:xfrm>
        <a:graphic>
          <a:graphicData uri="http://schemas.openxmlformats.org/drawingml/2006/chart">
            <c:chart xmlns:c="http://schemas.openxmlformats.org/drawingml/2006/chart" xmlns:r="http://schemas.openxmlformats.org/officeDocument/2006/relationships" r:id="rId3"/>
          </a:graphicData>
        </a:graphic>
      </p:graphicFrame>
      <p:pic>
        <p:nvPicPr>
          <p:cNvPr id="17414" name="Picture 2"/>
          <p:cNvPicPr>
            <a:picLocks noChangeAspect="1" noChangeArrowheads="1"/>
          </p:cNvPicPr>
          <p:nvPr/>
        </p:nvPicPr>
        <p:blipFill>
          <a:blip r:embed="rId4"/>
          <a:srcRect r="33601"/>
          <a:stretch>
            <a:fillRect/>
          </a:stretch>
        </p:blipFill>
        <p:spPr bwMode="auto">
          <a:xfrm>
            <a:off x="6577211" y="940659"/>
            <a:ext cx="2566788" cy="3692091"/>
          </a:xfrm>
          <a:prstGeom prst="rect">
            <a:avLst/>
          </a:prstGeom>
          <a:noFill/>
          <a:ln w="9525">
            <a:noFill/>
            <a:miter lim="800000"/>
            <a:headEnd/>
            <a:tailEnd/>
          </a:ln>
        </p:spPr>
      </p:pic>
      <p:pic>
        <p:nvPicPr>
          <p:cNvPr id="2" name="Image 1" descr="frise.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0"/>
            <a:ext cx="1377740" cy="6858000"/>
          </a:xfrm>
          <a:prstGeom prst="rect">
            <a:avLst/>
          </a:prstGeom>
        </p:spPr>
      </p:pic>
    </p:spTree>
    <p:extLst>
      <p:ext uri="{BB962C8B-B14F-4D97-AF65-F5344CB8AC3E}">
        <p14:creationId xmlns:p14="http://schemas.microsoft.com/office/powerpoint/2010/main" xmlns="" val="3923961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LA SANTE</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862231"/>
            <a:ext cx="6976581" cy="1740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accentué nos opérations de prévention par des campagnes de communication sur l’ensemble de la Commune</a:t>
            </a:r>
          </a:p>
          <a:p>
            <a:pPr algn="l"/>
            <a:endParaRPr lang="fr-FR" sz="2400" dirty="0"/>
          </a:p>
        </p:txBody>
      </p:sp>
      <p:pic>
        <p:nvPicPr>
          <p:cNvPr id="3" name="Image 2" descr="frise 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408"/>
            <a:ext cx="1622725" cy="6858000"/>
          </a:xfrm>
          <a:prstGeom prst="rect">
            <a:avLst/>
          </a:prstGeom>
        </p:spPr>
      </p:pic>
      <p:sp>
        <p:nvSpPr>
          <p:cNvPr id="12" name="Titre 1"/>
          <p:cNvSpPr txBox="1">
            <a:spLocks/>
          </p:cNvSpPr>
          <p:nvPr/>
        </p:nvSpPr>
        <p:spPr>
          <a:xfrm>
            <a:off x="1775125" y="5391745"/>
            <a:ext cx="6976581" cy="134817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mis en place des formations d’animateurs santé intéressants dans les familles et continuer nos opérations menées en partenariat avec le dispensaire et </a:t>
            </a:r>
            <a:r>
              <a:rPr lang="fr-FR" sz="2400" dirty="0"/>
              <a:t>l</a:t>
            </a:r>
            <a:r>
              <a:rPr lang="fr-FR" sz="2400" dirty="0" smtClean="0"/>
              <a:t>e Pays (Marche pour ta santé, POD)</a:t>
            </a:r>
          </a:p>
          <a:p>
            <a:pPr algn="l"/>
            <a:endParaRPr lang="fr-FR" sz="2400" dirty="0"/>
          </a:p>
        </p:txBody>
      </p:sp>
      <p:pic>
        <p:nvPicPr>
          <p:cNvPr id="13" name="Picture 4" descr="IMG_250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7740" y="2602451"/>
            <a:ext cx="2971127" cy="1791258"/>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pic>
        <p:nvPicPr>
          <p:cNvPr id="4" name="Image 3" descr="chik.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16590" y="1953011"/>
            <a:ext cx="4627409" cy="3259010"/>
          </a:xfrm>
          <a:prstGeom prst="rect">
            <a:avLst/>
          </a:prstGeom>
        </p:spPr>
      </p:pic>
    </p:spTree>
    <p:extLst>
      <p:ext uri="{BB962C8B-B14F-4D97-AF65-F5344CB8AC3E}">
        <p14:creationId xmlns:p14="http://schemas.microsoft.com/office/powerpoint/2010/main" xmlns="" val="4017103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L’AGRICULTURE</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1093517"/>
            <a:ext cx="6976581" cy="196362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favorisé le développement de la filière agricole par le biais :</a:t>
            </a:r>
          </a:p>
          <a:p>
            <a:pPr algn="l"/>
            <a:endParaRPr lang="fr-FR" sz="2400" dirty="0" smtClean="0"/>
          </a:p>
          <a:p>
            <a:pPr marL="342900" indent="-342900" algn="l">
              <a:buFont typeface="Arial"/>
              <a:buChar char="•"/>
            </a:pPr>
            <a:r>
              <a:rPr lang="fr-FR" sz="2400" dirty="0" smtClean="0"/>
              <a:t>De la création des jardins partagés</a:t>
            </a:r>
          </a:p>
          <a:p>
            <a:pPr marL="342900" indent="-342900" algn="l">
              <a:buFont typeface="Arial"/>
              <a:buChar char="•"/>
            </a:pPr>
            <a:r>
              <a:rPr lang="fr-FR" sz="2400" dirty="0" smtClean="0"/>
              <a:t>De la fourniture et de l’exploitation des bacs hors-sol</a:t>
            </a:r>
          </a:p>
          <a:p>
            <a:pPr marL="342900" indent="-342900" algn="l">
              <a:buFont typeface="Arial"/>
              <a:buChar char="•"/>
            </a:pPr>
            <a:r>
              <a:rPr lang="fr-FR" sz="2400" dirty="0" smtClean="0"/>
              <a:t>De l’ouverture de terres agricoles à AneAne</a:t>
            </a:r>
          </a:p>
          <a:p>
            <a:pPr algn="l"/>
            <a:endParaRPr lang="fr-FR" sz="2400" dirty="0"/>
          </a:p>
        </p:txBody>
      </p:sp>
      <p:pic>
        <p:nvPicPr>
          <p:cNvPr id="14" name="Picture 4" descr="IMG_348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21994" y="3057145"/>
            <a:ext cx="4181143" cy="2718013"/>
          </a:xfrm>
          <a:prstGeom prst="rect">
            <a:avLst/>
          </a:prstGeom>
          <a:noFill/>
          <a:ln w="28575">
            <a:noFill/>
            <a:miter lim="800000"/>
            <a:headEnd/>
            <a:tailEnd/>
          </a:ln>
          <a:extLst>
            <a:ext uri="{909E8E84-426E-40dd-AFC4-6F175D3DCCD1}">
              <a14:hiddenFill xmlns:a14="http://schemas.microsoft.com/office/drawing/2010/main" xmlns="">
                <a:solidFill>
                  <a:srgbClr val="FFFFFF"/>
                </a:solidFill>
              </a14:hiddenFill>
            </a:ext>
          </a:extLst>
        </p:spPr>
      </p:pic>
      <p:pic>
        <p:nvPicPr>
          <p:cNvPr id="15" name="Picture 1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46900" y="4498665"/>
            <a:ext cx="3597099" cy="2032079"/>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 name="Image 3" descr="frise 3.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358917" cy="6858000"/>
          </a:xfrm>
          <a:prstGeom prst="rect">
            <a:avLst/>
          </a:prstGeom>
        </p:spPr>
      </p:pic>
    </p:spTree>
    <p:extLst>
      <p:ext uri="{BB962C8B-B14F-4D97-AF65-F5344CB8AC3E}">
        <p14:creationId xmlns:p14="http://schemas.microsoft.com/office/powerpoint/2010/main" xmlns="" val="3929954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L’URBANISME ET DU FONCIER</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238629" y="987694"/>
            <a:ext cx="7905371" cy="91739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identifié le foncier communal disponible et réalisé des programmes d’actions par thématique en fonction des disponibilités (jardins partagés, espaces de jeux, …)</a:t>
            </a:r>
          </a:p>
          <a:p>
            <a:pPr algn="l"/>
            <a:endParaRPr lang="fr-FR" sz="2400" dirty="0" smtClean="0"/>
          </a:p>
          <a:p>
            <a:pPr algn="l"/>
            <a:endParaRPr lang="fr-FR" sz="2400" dirty="0"/>
          </a:p>
        </p:txBody>
      </p:sp>
      <p:pic>
        <p:nvPicPr>
          <p:cNvPr id="8" name="Picture 5" descr="IMG_497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27852" y="1905083"/>
            <a:ext cx="4768179" cy="2162816"/>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sp>
        <p:nvSpPr>
          <p:cNvPr id="11" name="Titre 1"/>
          <p:cNvSpPr txBox="1">
            <a:spLocks/>
          </p:cNvSpPr>
          <p:nvPr/>
        </p:nvSpPr>
        <p:spPr>
          <a:xfrm>
            <a:off x="1238629" y="4241506"/>
            <a:ext cx="7758612" cy="732234"/>
          </a:xfrm>
          <a:prstGeom prst="rect">
            <a:avLst/>
          </a:prstGeom>
        </p:spPr>
        <p:txBody>
          <a:bodyPr vert="horz" lIns="91440" tIns="45720" rIns="91440" bIns="45720" rtlCol="0" anchor="ctr">
            <a:normAutofit fontScale="4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defRPr/>
            </a:pPr>
            <a:r>
              <a:rPr lang="fr-FR" sz="5000" dirty="0"/>
              <a:t>Nous avons accompagné les habitants du lotissement social , avec le Pays et l’OPH, vers l’accession à la propriété</a:t>
            </a:r>
          </a:p>
          <a:p>
            <a:pPr algn="l"/>
            <a:endParaRPr lang="fr-FR" sz="2400" dirty="0" smtClean="0"/>
          </a:p>
          <a:p>
            <a:pPr algn="l"/>
            <a:endParaRPr lang="fr-FR" sz="2400" dirty="0"/>
          </a:p>
        </p:txBody>
      </p:sp>
      <p:pic>
        <p:nvPicPr>
          <p:cNvPr id="12" name="Imag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337657" y="5038715"/>
            <a:ext cx="3306141" cy="1888668"/>
          </a:xfrm>
          <a:prstGeom prst="rect">
            <a:avLst/>
          </a:prstGeom>
          <a:noFill/>
          <a:ln w="38100">
            <a:noFill/>
            <a:miter lim="800000"/>
            <a:headEnd/>
            <a:tailEnd/>
          </a:ln>
          <a:extLst>
            <a:ext uri="{909E8E84-426E-40dd-AFC4-6F175D3DCCD1}">
              <a14:hiddenFill xmlns:a14="http://schemas.microsoft.com/office/drawing/2010/main" xmlns="">
                <a:solidFill>
                  <a:srgbClr val="FFFFFF"/>
                </a:solidFill>
              </a14:hiddenFill>
            </a:ext>
          </a:extLst>
        </p:spPr>
      </p:pic>
      <p:pic>
        <p:nvPicPr>
          <p:cNvPr id="13" name="Picture 1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38037" y="5038715"/>
            <a:ext cx="2079271" cy="1823693"/>
          </a:xfrm>
          <a:prstGeom prst="rect">
            <a:avLst/>
          </a:prstGeom>
          <a:noFill/>
          <a:ln w="3810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 name="Image 3" descr="frise 4.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0"/>
            <a:ext cx="1238629" cy="6858000"/>
          </a:xfrm>
          <a:prstGeom prst="rect">
            <a:avLst/>
          </a:prstGeom>
        </p:spPr>
      </p:pic>
    </p:spTree>
    <p:extLst>
      <p:ext uri="{BB962C8B-B14F-4D97-AF65-F5344CB8AC3E}">
        <p14:creationId xmlns:p14="http://schemas.microsoft.com/office/powerpoint/2010/main" xmlns="" val="41913444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38631" y="211648"/>
            <a:ext cx="7792190" cy="1410991"/>
          </a:xfrm>
        </p:spPr>
        <p:txBody>
          <a:bodyPr>
            <a:normAutofit/>
          </a:bodyPr>
          <a:lstStyle/>
          <a:p>
            <a:pPr algn="l"/>
            <a:r>
              <a:rPr lang="fr-FR" sz="2400" dirty="0" smtClean="0"/>
              <a:t>Il y a également de nombreuses autres opérations qui n’étaient pas prévues au programme 2008/2014 que nous avons réalisées</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120658" y="2045938"/>
            <a:ext cx="8023342" cy="3233518"/>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a:buChar char="•"/>
            </a:pPr>
            <a:r>
              <a:rPr lang="fr-FR" sz="2400" i="1" dirty="0" smtClean="0"/>
              <a:t>Installation d’un accès WIFI gratuit dans les jardins de la Mairie</a:t>
            </a:r>
          </a:p>
          <a:p>
            <a:pPr marL="342900" indent="-342900" algn="l">
              <a:buFont typeface="Arial"/>
              <a:buChar char="•"/>
            </a:pPr>
            <a:r>
              <a:rPr lang="fr-FR" sz="2400" i="1" dirty="0" smtClean="0"/>
              <a:t>Sirènes d’alarme</a:t>
            </a:r>
          </a:p>
          <a:p>
            <a:pPr marL="342900" indent="-342900" algn="l">
              <a:buFont typeface="Arial"/>
              <a:buChar char="•"/>
            </a:pPr>
            <a:r>
              <a:rPr lang="fr-FR" sz="2400" i="1" dirty="0" smtClean="0"/>
              <a:t>Rénovation du bâtiment (motu, maison du gardien du complexe, dispensaire, gymnase, etc…)</a:t>
            </a:r>
          </a:p>
          <a:p>
            <a:pPr marL="342900" indent="-342900" algn="l">
              <a:buFont typeface="Arial"/>
              <a:buChar char="•"/>
            </a:pPr>
            <a:r>
              <a:rPr lang="fr-FR" sz="2400" i="1" dirty="0" smtClean="0"/>
              <a:t>Création d’un route d’accès en future ZAE du RIMAPP (20 millions)</a:t>
            </a:r>
          </a:p>
          <a:p>
            <a:pPr marL="342900" indent="-342900" algn="l">
              <a:buFont typeface="Arial"/>
              <a:buChar char="•"/>
            </a:pPr>
            <a:r>
              <a:rPr lang="fr-FR" sz="2400" i="1" dirty="0" smtClean="0"/>
              <a:t>523 millions de travaux hydraulique (réservoir côte 400, 215, rénovation des conduites secondaires</a:t>
            </a:r>
          </a:p>
          <a:p>
            <a:pPr marL="342900" indent="-342900" algn="l">
              <a:buFont typeface="Arial"/>
              <a:buChar char="•"/>
            </a:pPr>
            <a:r>
              <a:rPr lang="fr-FR" sz="2400" i="1" dirty="0" smtClean="0"/>
              <a:t>Mise en place du Plan Communal de Sauvegarde (PCS), du Système d’Information Géographique (SIG)</a:t>
            </a:r>
          </a:p>
          <a:p>
            <a:pPr algn="l"/>
            <a:endParaRPr lang="fr-FR" sz="2400" dirty="0" smtClean="0"/>
          </a:p>
          <a:p>
            <a:pPr algn="l"/>
            <a:endParaRPr lang="fr-FR" sz="2400" dirty="0"/>
          </a:p>
        </p:txBody>
      </p:sp>
      <p:pic>
        <p:nvPicPr>
          <p:cNvPr id="4" name="Image 3" descr="frise 4.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8629" cy="6858000"/>
          </a:xfrm>
          <a:prstGeom prst="rect">
            <a:avLst/>
          </a:prstGeom>
        </p:spPr>
      </p:pic>
      <p:pic>
        <p:nvPicPr>
          <p:cNvPr id="14" name="Picture 4" descr="IMG_865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38630" y="5009014"/>
            <a:ext cx="1230736" cy="1848985"/>
          </a:xfrm>
          <a:prstGeom prst="rect">
            <a:avLst/>
          </a:prstGeom>
          <a:noFill/>
          <a:ln w="34925">
            <a:noFill/>
            <a:miter lim="800000"/>
            <a:headEnd/>
            <a:tailEnd/>
          </a:ln>
          <a:extLst>
            <a:ext uri="{909E8E84-426E-40dd-AFC4-6F175D3DCCD1}">
              <a14:hiddenFill xmlns:a14="http://schemas.microsoft.com/office/drawing/2010/main" xmlns="">
                <a:solidFill>
                  <a:srgbClr val="FFFFFF"/>
                </a:solidFill>
              </a14:hiddenFill>
            </a:ext>
          </a:extLst>
        </p:spPr>
      </p:pic>
      <p:pic>
        <p:nvPicPr>
          <p:cNvPr id="15" name="Picture 21" descr="IMG_25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33494" y="5009014"/>
            <a:ext cx="4965812" cy="1848986"/>
          </a:xfrm>
          <a:prstGeom prst="rect">
            <a:avLst/>
          </a:prstGeom>
          <a:noFill/>
          <a:ln w="44450">
            <a:no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1537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11066" y="3010112"/>
            <a:ext cx="7278746" cy="2633848"/>
          </a:xfrm>
        </p:spPr>
        <p:txBody>
          <a:bodyPr>
            <a:noAutofit/>
          </a:bodyPr>
          <a:lstStyle/>
          <a:p>
            <a:r>
              <a:rPr lang="fr-FR" sz="6000" dirty="0" smtClean="0"/>
              <a:t/>
            </a:r>
            <a:br>
              <a:rPr lang="fr-FR" sz="6000" dirty="0" smtClean="0"/>
            </a:br>
            <a:r>
              <a:rPr lang="fr-FR" sz="6000" dirty="0" smtClean="0"/>
              <a:t>NOTRE PROGRAMME</a:t>
            </a:r>
            <a:r>
              <a:rPr lang="fr-FR" sz="6000" dirty="0"/>
              <a:t/>
            </a:r>
            <a:br>
              <a:rPr lang="fr-FR" sz="6000" dirty="0"/>
            </a:br>
            <a:r>
              <a:rPr lang="fr-FR" sz="6000" dirty="0" smtClean="0"/>
              <a:t> 2014 - 2020</a:t>
            </a:r>
            <a:endParaRPr lang="fr-FR" sz="60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pic>
        <p:nvPicPr>
          <p:cNvPr id="3" name="Image 2" descr="fris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593387" cy="6858000"/>
          </a:xfrm>
          <a:prstGeom prst="rect">
            <a:avLst/>
          </a:prstGeom>
        </p:spPr>
      </p:pic>
      <p:pic>
        <p:nvPicPr>
          <p:cNvPr id="6" name="Image 5" descr="logo.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27764" y="277059"/>
            <a:ext cx="3280728" cy="3343954"/>
          </a:xfrm>
          <a:prstGeom prst="rect">
            <a:avLst/>
          </a:prstGeom>
        </p:spPr>
      </p:pic>
    </p:spTree>
    <p:extLst>
      <p:ext uri="{BB962C8B-B14F-4D97-AF65-F5344CB8AC3E}">
        <p14:creationId xmlns:p14="http://schemas.microsoft.com/office/powerpoint/2010/main" xmlns="" val="2557560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L’AMENAGEMENT</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1341945"/>
            <a:ext cx="6976581" cy="551605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prévu :</a:t>
            </a:r>
          </a:p>
          <a:p>
            <a:pPr algn="l"/>
            <a:endParaRPr lang="fr-FR" sz="2400" dirty="0" smtClean="0"/>
          </a:p>
          <a:p>
            <a:pPr marL="342900" indent="-342900" algn="just">
              <a:buFont typeface="Arial"/>
              <a:buChar char="•"/>
            </a:pPr>
            <a:r>
              <a:rPr lang="fr-FR" sz="2400" dirty="0" smtClean="0"/>
              <a:t>La réalisation d’un parc pour enfants dans les jardins de la mairie</a:t>
            </a:r>
          </a:p>
          <a:p>
            <a:pPr algn="just"/>
            <a:endParaRPr lang="fr-FR" sz="2400" dirty="0" smtClean="0"/>
          </a:p>
          <a:p>
            <a:pPr marL="342900" indent="-342900" algn="just">
              <a:buFont typeface="Arial"/>
              <a:buChar char="•"/>
            </a:pPr>
            <a:r>
              <a:rPr lang="fr-FR" sz="2400" dirty="0" smtClean="0"/>
              <a:t>L’aménagement d’un accès à la plage pour les personnes à mobilité réduite</a:t>
            </a:r>
          </a:p>
          <a:p>
            <a:pPr algn="just"/>
            <a:endParaRPr lang="fr-FR" sz="2400" dirty="0" smtClean="0"/>
          </a:p>
          <a:p>
            <a:pPr marL="342900" indent="-342900" algn="just">
              <a:buFont typeface="Arial"/>
              <a:buChar char="•"/>
            </a:pPr>
            <a:r>
              <a:rPr lang="fr-FR" sz="2400" dirty="0" smtClean="0"/>
              <a:t>L’étude d’aménagement d’une marina au complexe sportif</a:t>
            </a:r>
          </a:p>
          <a:p>
            <a:pPr algn="just"/>
            <a:endParaRPr lang="fr-FR" sz="2400" dirty="0" smtClean="0"/>
          </a:p>
          <a:p>
            <a:pPr marL="342900" indent="-342900" algn="just">
              <a:buFont typeface="Arial"/>
              <a:buChar char="•"/>
            </a:pPr>
            <a:r>
              <a:rPr lang="fr-FR" sz="2400" dirty="0" smtClean="0"/>
              <a:t>La réalisation de pistes cyclables en fonction des contraintes foncières et techniques</a:t>
            </a:r>
          </a:p>
          <a:p>
            <a:pPr algn="just"/>
            <a:endParaRPr lang="fr-FR" sz="2400" dirty="0" smtClean="0"/>
          </a:p>
          <a:p>
            <a:pPr marL="342900" indent="-342900" algn="just">
              <a:buFont typeface="Arial"/>
              <a:buChar char="•"/>
            </a:pPr>
            <a:r>
              <a:rPr lang="fr-FR" sz="2400" dirty="0" smtClean="0"/>
              <a:t>La rénovation de l’école AHUTORU maternelle</a:t>
            </a:r>
          </a:p>
          <a:p>
            <a:pPr algn="l"/>
            <a:endParaRPr lang="fr-FR" sz="2400" dirty="0" smtClean="0"/>
          </a:p>
          <a:p>
            <a:pPr algn="l"/>
            <a:endParaRPr lang="fr-FR" sz="2400" dirty="0"/>
          </a:p>
        </p:txBody>
      </p:sp>
      <p:pic>
        <p:nvPicPr>
          <p:cNvPr id="3" name="Image 2" descr="fris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622726" cy="6858000"/>
          </a:xfrm>
          <a:prstGeom prst="rect">
            <a:avLst/>
          </a:prstGeom>
        </p:spPr>
      </p:pic>
    </p:spTree>
    <p:extLst>
      <p:ext uri="{BB962C8B-B14F-4D97-AF65-F5344CB8AC3E}">
        <p14:creationId xmlns:p14="http://schemas.microsoft.com/office/powerpoint/2010/main" xmlns="" val="437587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L’AMENAGEMENT</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870114"/>
            <a:ext cx="6976581" cy="598788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prévu :</a:t>
            </a:r>
          </a:p>
          <a:p>
            <a:pPr algn="l"/>
            <a:endParaRPr lang="fr-FR" sz="2400" dirty="0" smtClean="0"/>
          </a:p>
          <a:p>
            <a:pPr marL="342900" indent="-342900" algn="just">
              <a:buFont typeface="Arial"/>
              <a:buChar char="•"/>
            </a:pPr>
            <a:r>
              <a:rPr lang="fr-FR" sz="2400" dirty="0" smtClean="0"/>
              <a:t>L’élaboration d’un schéma directeur routier pour planifier la rénovation de notre réseau</a:t>
            </a:r>
          </a:p>
          <a:p>
            <a:pPr algn="just"/>
            <a:endParaRPr lang="fr-FR" sz="2400" dirty="0" smtClean="0"/>
          </a:p>
          <a:p>
            <a:pPr marL="342900" indent="-342900" algn="just">
              <a:buFont typeface="Arial"/>
              <a:buChar char="•"/>
            </a:pPr>
            <a:r>
              <a:rPr lang="fr-FR" sz="2400" dirty="0" smtClean="0"/>
              <a:t>L’étude de réaménagement du complexe sportif et du motu</a:t>
            </a:r>
          </a:p>
          <a:p>
            <a:pPr algn="just"/>
            <a:endParaRPr lang="fr-FR" sz="2400" dirty="0" smtClean="0"/>
          </a:p>
          <a:p>
            <a:pPr marL="342900" indent="-342900" algn="just">
              <a:buFont typeface="Arial"/>
              <a:buChar char="•"/>
            </a:pPr>
            <a:r>
              <a:rPr lang="fr-FR" sz="2400" dirty="0" smtClean="0"/>
              <a:t>L’extension du cimetière d’Erima</a:t>
            </a:r>
          </a:p>
          <a:p>
            <a:pPr algn="just"/>
            <a:endParaRPr lang="fr-FR" sz="2400" dirty="0" smtClean="0"/>
          </a:p>
          <a:p>
            <a:pPr marL="342900" indent="-342900" algn="just">
              <a:buFont typeface="Arial"/>
              <a:buChar char="•"/>
            </a:pPr>
            <a:r>
              <a:rPr lang="fr-FR" sz="2400" dirty="0" smtClean="0"/>
              <a:t>La réalisation d’un préau et d’un plateau sportif dans l’enceinte de l’école Tamahana élémentaire</a:t>
            </a:r>
          </a:p>
          <a:p>
            <a:pPr algn="l"/>
            <a:endParaRPr lang="fr-FR" sz="2400" dirty="0" smtClean="0"/>
          </a:p>
          <a:p>
            <a:pPr algn="l"/>
            <a:endParaRPr lang="fr-FR" sz="2400" dirty="0"/>
          </a:p>
        </p:txBody>
      </p:sp>
      <p:pic>
        <p:nvPicPr>
          <p:cNvPr id="3" name="Image 2" descr="fris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622726" cy="6858000"/>
          </a:xfrm>
          <a:prstGeom prst="rect">
            <a:avLst/>
          </a:prstGeom>
        </p:spPr>
      </p:pic>
    </p:spTree>
    <p:extLst>
      <p:ext uri="{BB962C8B-B14F-4D97-AF65-F5344CB8AC3E}">
        <p14:creationId xmlns:p14="http://schemas.microsoft.com/office/powerpoint/2010/main" xmlns="" val="3072282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6976581" cy="987693"/>
          </a:xfrm>
        </p:spPr>
        <p:txBody>
          <a:bodyPr>
            <a:normAutofit/>
          </a:bodyPr>
          <a:lstStyle/>
          <a:p>
            <a:pPr algn="l"/>
            <a:r>
              <a:rPr lang="fr-FR" sz="2400" dirty="0" smtClean="0"/>
              <a:t>DANS LE DOMAINE DE L’URBANISME</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1251290"/>
            <a:ext cx="6976581" cy="5223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prévu :</a:t>
            </a:r>
          </a:p>
          <a:p>
            <a:pPr algn="l"/>
            <a:endParaRPr lang="fr-FR" sz="2400" dirty="0" smtClean="0"/>
          </a:p>
          <a:p>
            <a:pPr marL="342900" indent="-342900" algn="just">
              <a:buFont typeface="Arial"/>
              <a:buChar char="•"/>
            </a:pPr>
            <a:r>
              <a:rPr lang="fr-FR" sz="2400" dirty="0" smtClean="0"/>
              <a:t>La prospection de 2 sites de forage supplémentaires afin de conforter notre ressource en eau</a:t>
            </a:r>
          </a:p>
          <a:p>
            <a:pPr marL="342900" indent="-342900" algn="just">
              <a:buFont typeface="Arial"/>
              <a:buChar char="•"/>
            </a:pPr>
            <a:endParaRPr lang="fr-FR" sz="2400" dirty="0" smtClean="0"/>
          </a:p>
          <a:p>
            <a:pPr marL="342900" indent="-342900" algn="just">
              <a:buFont typeface="Arial"/>
              <a:buChar char="•"/>
            </a:pPr>
            <a:r>
              <a:rPr lang="fr-FR" sz="2400" dirty="0" smtClean="0"/>
              <a:t>La poursuite de nos travaux de rénovation des conduites hydrauliques secondaires (phase 3 et 4)</a:t>
            </a:r>
          </a:p>
          <a:p>
            <a:pPr marL="342900" indent="-342900" algn="just">
              <a:buFont typeface="Arial"/>
              <a:buChar char="•"/>
            </a:pPr>
            <a:endParaRPr lang="fr-FR" sz="2400" dirty="0" smtClean="0"/>
          </a:p>
          <a:p>
            <a:pPr marL="342900" indent="-342900" algn="just">
              <a:buFont typeface="Arial"/>
              <a:buChar char="•"/>
            </a:pPr>
            <a:r>
              <a:rPr lang="fr-FR" sz="2400" dirty="0" smtClean="0"/>
              <a:t>La finalisation de notre PGA</a:t>
            </a:r>
          </a:p>
          <a:p>
            <a:pPr marL="342900" indent="-342900" algn="just">
              <a:buFont typeface="Arial"/>
              <a:buChar char="•"/>
            </a:pPr>
            <a:endParaRPr lang="fr-FR" sz="2400" dirty="0" smtClean="0"/>
          </a:p>
          <a:p>
            <a:pPr marL="342900" indent="-342900" algn="just">
              <a:buFont typeface="Arial"/>
              <a:buChar char="•"/>
            </a:pPr>
            <a:r>
              <a:rPr lang="fr-FR" sz="2400" dirty="0" smtClean="0"/>
              <a:t>L’étude d’installation d’un réseau hydraulique communal sur les hauteurs de Tearapae</a:t>
            </a:r>
          </a:p>
          <a:p>
            <a:pPr algn="l"/>
            <a:endParaRPr lang="fr-FR" sz="2400" dirty="0" smtClean="0"/>
          </a:p>
          <a:p>
            <a:pPr algn="l"/>
            <a:endParaRPr lang="fr-FR" sz="2400" dirty="0"/>
          </a:p>
        </p:txBody>
      </p:sp>
      <p:pic>
        <p:nvPicPr>
          <p:cNvPr id="3" name="Image 2" descr="fris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622726" cy="6858000"/>
          </a:xfrm>
          <a:prstGeom prst="rect">
            <a:avLst/>
          </a:prstGeom>
        </p:spPr>
      </p:pic>
    </p:spTree>
    <p:extLst>
      <p:ext uri="{BB962C8B-B14F-4D97-AF65-F5344CB8AC3E}">
        <p14:creationId xmlns:p14="http://schemas.microsoft.com/office/powerpoint/2010/main" xmlns="" val="2496551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7521275" cy="987693"/>
          </a:xfrm>
        </p:spPr>
        <p:txBody>
          <a:bodyPr>
            <a:normAutofit/>
          </a:bodyPr>
          <a:lstStyle/>
          <a:p>
            <a:pPr algn="l"/>
            <a:r>
              <a:rPr lang="fr-FR" sz="2400" dirty="0" smtClean="0"/>
              <a:t>DANS LE DOMAINE DE LA PECHE ET DE L’AGRICULTURE</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1138316"/>
            <a:ext cx="6976581" cy="428294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prévu :</a:t>
            </a:r>
          </a:p>
          <a:p>
            <a:pPr algn="l"/>
            <a:endParaRPr lang="fr-FR" sz="2400" dirty="0" smtClean="0"/>
          </a:p>
          <a:p>
            <a:pPr marL="342900" indent="-342900" algn="just">
              <a:buFont typeface="Arial"/>
              <a:buChar char="•"/>
            </a:pPr>
            <a:r>
              <a:rPr lang="fr-FR" sz="2400" dirty="0" smtClean="0"/>
              <a:t>D’implanter un mini-marché pour les pêcheurs et agriculteurs dans la ZAE du RIMAPP</a:t>
            </a:r>
          </a:p>
          <a:p>
            <a:pPr marL="342900" indent="-342900" algn="just">
              <a:buFont typeface="Arial"/>
              <a:buChar char="•"/>
            </a:pPr>
            <a:endParaRPr lang="fr-FR" sz="2400" dirty="0" smtClean="0"/>
          </a:p>
          <a:p>
            <a:pPr marL="342900" indent="-342900" algn="just">
              <a:buFont typeface="Arial"/>
              <a:buChar char="•"/>
            </a:pPr>
            <a:r>
              <a:rPr lang="fr-FR" sz="2400" dirty="0" smtClean="0"/>
              <a:t>De favoriser le développement des jardins partagés et de l’agriculture BIO</a:t>
            </a:r>
          </a:p>
          <a:p>
            <a:pPr algn="l"/>
            <a:endParaRPr lang="fr-FR" sz="2400" dirty="0" smtClean="0"/>
          </a:p>
          <a:p>
            <a:pPr algn="l"/>
            <a:endParaRPr lang="fr-FR" sz="2400" dirty="0"/>
          </a:p>
        </p:txBody>
      </p:sp>
      <p:pic>
        <p:nvPicPr>
          <p:cNvPr id="3" name="Image 2" descr="fris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622726" cy="6858000"/>
          </a:xfrm>
          <a:prstGeom prst="rect">
            <a:avLst/>
          </a:prstGeom>
        </p:spPr>
      </p:pic>
    </p:spTree>
    <p:extLst>
      <p:ext uri="{BB962C8B-B14F-4D97-AF65-F5344CB8AC3E}">
        <p14:creationId xmlns:p14="http://schemas.microsoft.com/office/powerpoint/2010/main" xmlns="" val="12456317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7521275" cy="987693"/>
          </a:xfrm>
        </p:spPr>
        <p:txBody>
          <a:bodyPr>
            <a:normAutofit/>
          </a:bodyPr>
          <a:lstStyle/>
          <a:p>
            <a:pPr algn="l"/>
            <a:r>
              <a:rPr lang="fr-FR" sz="2400" dirty="0" smtClean="0"/>
              <a:t>DANS LE DOMAINE DE L’ENVIRONNEMENT</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1834287"/>
            <a:ext cx="6976581" cy="428294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prévu :</a:t>
            </a:r>
          </a:p>
          <a:p>
            <a:pPr algn="l"/>
            <a:endParaRPr lang="fr-FR" sz="2400" dirty="0" smtClean="0"/>
          </a:p>
          <a:p>
            <a:pPr marL="342900" indent="-342900" algn="just">
              <a:buFont typeface="Arial"/>
              <a:buChar char="•"/>
            </a:pPr>
            <a:r>
              <a:rPr lang="fr-FR" sz="2400" dirty="0" smtClean="0"/>
              <a:t>De développer les projets d’installation de panneaux photovoltaïques sur les bâtiments communaux</a:t>
            </a:r>
          </a:p>
          <a:p>
            <a:pPr marL="342900" indent="-342900" algn="just">
              <a:buFont typeface="Arial"/>
              <a:buChar char="•"/>
            </a:pPr>
            <a:endParaRPr lang="fr-FR" sz="2400" dirty="0" smtClean="0"/>
          </a:p>
          <a:p>
            <a:pPr marL="342900" indent="-342900" algn="just">
              <a:buFont typeface="Arial"/>
              <a:buChar char="•"/>
            </a:pPr>
            <a:r>
              <a:rPr lang="fr-FR" sz="2400" dirty="0" smtClean="0"/>
              <a:t>De réaliser une déchetterie dans la ZAE du RIMAPP</a:t>
            </a:r>
          </a:p>
          <a:p>
            <a:pPr marL="342900" indent="-342900" algn="just">
              <a:buFont typeface="Arial"/>
              <a:buChar char="•"/>
            </a:pPr>
            <a:endParaRPr lang="fr-FR" sz="2400" dirty="0" smtClean="0"/>
          </a:p>
          <a:p>
            <a:pPr marL="342900" indent="-342900" algn="just">
              <a:buFont typeface="Arial"/>
              <a:buChar char="•"/>
            </a:pPr>
            <a:r>
              <a:rPr lang="fr-FR" sz="2400" dirty="0" smtClean="0"/>
              <a:t>De maintenir nos efforts dans le domaine de l’environnement (Tortue d’Or, entretien des plages, …)</a:t>
            </a:r>
          </a:p>
          <a:p>
            <a:pPr algn="l"/>
            <a:endParaRPr lang="fr-FR" sz="2400" dirty="0" smtClean="0"/>
          </a:p>
          <a:p>
            <a:pPr algn="l"/>
            <a:endParaRPr lang="fr-FR" sz="2400" dirty="0"/>
          </a:p>
        </p:txBody>
      </p:sp>
      <p:pic>
        <p:nvPicPr>
          <p:cNvPr id="3" name="Image 2" descr="fris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622726" cy="6858000"/>
          </a:xfrm>
          <a:prstGeom prst="rect">
            <a:avLst/>
          </a:prstGeom>
        </p:spPr>
      </p:pic>
    </p:spTree>
    <p:extLst>
      <p:ext uri="{BB962C8B-B14F-4D97-AF65-F5344CB8AC3E}">
        <p14:creationId xmlns:p14="http://schemas.microsoft.com/office/powerpoint/2010/main" xmlns="" val="2581388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Espace réservé du pied de page 4"/>
          <p:cNvSpPr txBox="1">
            <a:spLocks/>
          </p:cNvSpPr>
          <p:nvPr/>
        </p:nvSpPr>
        <p:spPr bwMode="auto">
          <a:xfrm>
            <a:off x="2539686" y="6626225"/>
            <a:ext cx="3540125" cy="231775"/>
          </a:xfrm>
          <a:prstGeom prst="rect">
            <a:avLst/>
          </a:prstGeom>
          <a:noFill/>
          <a:ln>
            <a:noFill/>
          </a:ln>
          <a:extLst/>
        </p:spPr>
        <p:txBody>
          <a:bodyPr anchor="b"/>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a:defRPr/>
            </a:pPr>
            <a:r>
              <a:rPr lang="fr-FR" sz="1200" i="1" dirty="0" smtClean="0">
                <a:latin typeface="+mn-lt"/>
              </a:rPr>
              <a:t>Source : Recensement 2012 ISPF - INSEE</a:t>
            </a:r>
          </a:p>
        </p:txBody>
      </p:sp>
      <p:sp>
        <p:nvSpPr>
          <p:cNvPr id="19458" name="Rectangle 2"/>
          <p:cNvSpPr txBox="1">
            <a:spLocks noChangeArrowheads="1"/>
          </p:cNvSpPr>
          <p:nvPr/>
        </p:nvSpPr>
        <p:spPr bwMode="auto">
          <a:xfrm>
            <a:off x="1773091" y="7937"/>
            <a:ext cx="6061222" cy="504825"/>
          </a:xfrm>
          <a:prstGeom prst="rect">
            <a:avLst/>
          </a:prstGeom>
          <a:noFill/>
          <a:ln w="9525">
            <a:noFill/>
            <a:miter lim="800000"/>
            <a:headEnd/>
            <a:tailEnd/>
          </a:ln>
        </p:spPr>
        <p:txBody>
          <a:bodyPr anchor="b"/>
          <a:lstStyle/>
          <a:p>
            <a:pPr eaLnBrk="0" hangingPunct="0"/>
            <a:r>
              <a:rPr lang="fr-FR" sz="2400" dirty="0">
                <a:solidFill>
                  <a:srgbClr val="5E1111"/>
                </a:solidFill>
                <a:latin typeface="Trebuchet MS" pitchFamily="34" charset="0"/>
              </a:rPr>
              <a:t>2. EMPLOI</a:t>
            </a:r>
          </a:p>
        </p:txBody>
      </p:sp>
      <p:sp>
        <p:nvSpPr>
          <p:cNvPr id="20486" name="ZoneTexte 9"/>
          <p:cNvSpPr txBox="1">
            <a:spLocks noChangeArrowheads="1"/>
          </p:cNvSpPr>
          <p:nvPr/>
        </p:nvSpPr>
        <p:spPr bwMode="auto">
          <a:xfrm>
            <a:off x="1389720" y="6021388"/>
            <a:ext cx="7754280" cy="369332"/>
          </a:xfrm>
          <a:prstGeom prst="rect">
            <a:avLst/>
          </a:prstGeom>
          <a:noFill/>
          <a:ln>
            <a:noFill/>
          </a:ln>
        </p:spPr>
        <p:txBody>
          <a:bodyPr wrap="squar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a:defRPr/>
            </a:pPr>
            <a:r>
              <a:rPr lang="fr-FR" b="1" dirty="0" smtClean="0">
                <a:solidFill>
                  <a:srgbClr val="FF0000"/>
                </a:solidFill>
                <a:latin typeface="+mn-lt"/>
              </a:rPr>
              <a:t>Profil habitant de Arue : </a:t>
            </a:r>
            <a:r>
              <a:rPr lang="fr-FR" dirty="0" smtClean="0">
                <a:solidFill>
                  <a:srgbClr val="FF0000"/>
                </a:solidFill>
                <a:latin typeface="+mn-lt"/>
              </a:rPr>
              <a:t>majoritairement employé et moyennement qualifié</a:t>
            </a:r>
          </a:p>
        </p:txBody>
      </p:sp>
      <p:sp>
        <p:nvSpPr>
          <p:cNvPr id="14" name="Espace réservé du contenu 2"/>
          <p:cNvSpPr txBox="1">
            <a:spLocks/>
          </p:cNvSpPr>
          <p:nvPr/>
        </p:nvSpPr>
        <p:spPr bwMode="auto">
          <a:xfrm>
            <a:off x="1773090" y="4149725"/>
            <a:ext cx="7370909" cy="493713"/>
          </a:xfrm>
          <a:prstGeom prst="rect">
            <a:avLst/>
          </a:prstGeom>
          <a:noFill/>
          <a:ln w="9525">
            <a:noFill/>
            <a:miter lim="800000"/>
            <a:headEnd/>
            <a:tailEnd/>
          </a:ln>
        </p:spPr>
        <p:txBody>
          <a:bodyPr>
            <a:normAutofit lnSpcReduction="10000"/>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82AE00"/>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8DFAA"/>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BB9B5"/>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eaLnBrk="1" fontAlgn="auto" hangingPunct="1">
              <a:spcAft>
                <a:spcPts val="600"/>
              </a:spcAft>
              <a:buFont typeface="Wingdings" pitchFamily="2" charset="2"/>
              <a:buChar char="§"/>
              <a:defRPr/>
            </a:pPr>
            <a:r>
              <a:rPr lang="fr-FR" sz="1400" b="1" dirty="0"/>
              <a:t>Un niveau de qualification </a:t>
            </a:r>
            <a:r>
              <a:rPr lang="fr-FR" sz="1400" b="1" dirty="0" smtClean="0"/>
              <a:t>faible mais supérieur à la moyenne agglo (60 </a:t>
            </a:r>
            <a:r>
              <a:rPr lang="fr-FR" sz="1400" b="1" dirty="0"/>
              <a:t>% &lt; BAC</a:t>
            </a:r>
            <a:r>
              <a:rPr lang="fr-FR" sz="1400" b="1" dirty="0" smtClean="0"/>
              <a:t>) </a:t>
            </a:r>
            <a:r>
              <a:rPr lang="fr-FR" sz="1400" b="1" dirty="0"/>
              <a:t> </a:t>
            </a:r>
            <a:r>
              <a:rPr lang="fr-FR" sz="1400" b="1" dirty="0" smtClean="0"/>
              <a:t>     (moyenne agglo : 67%&lt; BAC)</a:t>
            </a:r>
            <a:endParaRPr lang="fr-FR" sz="1400" b="1" dirty="0"/>
          </a:p>
        </p:txBody>
      </p:sp>
      <p:pic>
        <p:nvPicPr>
          <p:cNvPr id="19461" name="Picture 2"/>
          <p:cNvPicPr>
            <a:picLocks noChangeAspect="1" noChangeArrowheads="1"/>
          </p:cNvPicPr>
          <p:nvPr/>
        </p:nvPicPr>
        <p:blipFill>
          <a:blip r:embed="rId3"/>
          <a:srcRect/>
          <a:stretch>
            <a:fillRect/>
          </a:stretch>
        </p:blipFill>
        <p:spPr bwMode="auto">
          <a:xfrm>
            <a:off x="1652884" y="2144715"/>
            <a:ext cx="7491116" cy="1930397"/>
          </a:xfrm>
          <a:prstGeom prst="rect">
            <a:avLst/>
          </a:prstGeom>
          <a:noFill/>
          <a:ln w="9525">
            <a:noFill/>
            <a:miter lim="800000"/>
            <a:headEnd/>
            <a:tailEnd/>
          </a:ln>
        </p:spPr>
      </p:pic>
      <p:sp>
        <p:nvSpPr>
          <p:cNvPr id="19462" name="Espace réservé du contenu 2"/>
          <p:cNvSpPr>
            <a:spLocks noGrp="1"/>
          </p:cNvSpPr>
          <p:nvPr>
            <p:ph sz="quarter" idx="1"/>
          </p:nvPr>
        </p:nvSpPr>
        <p:spPr>
          <a:xfrm>
            <a:off x="1652884" y="611064"/>
            <a:ext cx="7312893" cy="1533651"/>
          </a:xfrm>
        </p:spPr>
        <p:txBody>
          <a:bodyPr/>
          <a:lstStyle/>
          <a:p>
            <a:pPr eaLnBrk="1" hangingPunct="1">
              <a:spcAft>
                <a:spcPts val="600"/>
              </a:spcAft>
              <a:buFontTx/>
              <a:buChar char="•"/>
            </a:pPr>
            <a:r>
              <a:rPr lang="fr-FR" sz="1400" b="1" dirty="0" smtClean="0"/>
              <a:t>Un niveau d’activité moyen</a:t>
            </a:r>
          </a:p>
          <a:p>
            <a:pPr lvl="1" eaLnBrk="1" hangingPunct="1">
              <a:spcAft>
                <a:spcPts val="600"/>
              </a:spcAft>
              <a:buFontTx/>
              <a:buChar char="•"/>
            </a:pPr>
            <a:r>
              <a:rPr lang="fr-FR" sz="1400" dirty="0" smtClean="0"/>
              <a:t>Taux de chômage 14% [+ 9 points par rapport à 2007](moyenne agglomération : 20%)</a:t>
            </a:r>
          </a:p>
          <a:p>
            <a:pPr lvl="1" eaLnBrk="1" hangingPunct="1">
              <a:spcAft>
                <a:spcPts val="600"/>
              </a:spcAft>
              <a:buFontTx/>
              <a:buChar char="•"/>
            </a:pPr>
            <a:r>
              <a:rPr lang="fr-FR" sz="1400" dirty="0" smtClean="0"/>
              <a:t>Taux d’activité 60 % (moyenne agglomération : 53%)</a:t>
            </a:r>
          </a:p>
          <a:p>
            <a:pPr eaLnBrk="1" hangingPunct="1">
              <a:spcAft>
                <a:spcPts val="600"/>
              </a:spcAft>
              <a:buFontTx/>
              <a:buChar char="•"/>
            </a:pPr>
            <a:r>
              <a:rPr lang="fr-FR" sz="1400" b="1" dirty="0" smtClean="0"/>
              <a:t>Une majorité d’employés (36%) et de professions intermédiaires (20%)</a:t>
            </a:r>
          </a:p>
        </p:txBody>
      </p:sp>
      <p:pic>
        <p:nvPicPr>
          <p:cNvPr id="19463" name="Picture 3"/>
          <p:cNvPicPr>
            <a:picLocks noChangeAspect="1" noChangeArrowheads="1"/>
          </p:cNvPicPr>
          <p:nvPr/>
        </p:nvPicPr>
        <p:blipFill>
          <a:blip r:embed="rId4"/>
          <a:srcRect/>
          <a:stretch>
            <a:fillRect/>
          </a:stretch>
        </p:blipFill>
        <p:spPr bwMode="auto">
          <a:xfrm>
            <a:off x="1940816" y="4400292"/>
            <a:ext cx="7203184" cy="1621096"/>
          </a:xfrm>
          <a:prstGeom prst="rect">
            <a:avLst/>
          </a:prstGeom>
          <a:noFill/>
          <a:ln w="9525">
            <a:noFill/>
            <a:miter lim="800000"/>
            <a:headEnd/>
            <a:tailEnd/>
          </a:ln>
        </p:spPr>
      </p:pic>
      <p:pic>
        <p:nvPicPr>
          <p:cNvPr id="2" name="Image 1" descr="frise.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 y="0"/>
            <a:ext cx="1473582" cy="6858000"/>
          </a:xfrm>
          <a:prstGeom prst="rect">
            <a:avLst/>
          </a:prstGeom>
        </p:spPr>
      </p:pic>
    </p:spTree>
    <p:extLst>
      <p:ext uri="{BB962C8B-B14F-4D97-AF65-F5344CB8AC3E}">
        <p14:creationId xmlns:p14="http://schemas.microsoft.com/office/powerpoint/2010/main" xmlns="" val="3214998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129340"/>
            <a:ext cx="7521275" cy="987693"/>
          </a:xfrm>
        </p:spPr>
        <p:txBody>
          <a:bodyPr>
            <a:normAutofit/>
          </a:bodyPr>
          <a:lstStyle/>
          <a:p>
            <a:pPr algn="l"/>
            <a:r>
              <a:rPr lang="fr-FR" sz="2400" dirty="0" smtClean="0"/>
              <a:t>DANS LE DOMAINE DE L’AMELIORATION DU CADRE DE VIE, DE LA CULTURE ET DE L’ECONOMIE</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1834287"/>
            <a:ext cx="6976581" cy="428294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prévu :</a:t>
            </a:r>
          </a:p>
          <a:p>
            <a:pPr algn="l"/>
            <a:endParaRPr lang="fr-FR" sz="2400" dirty="0" smtClean="0"/>
          </a:p>
          <a:p>
            <a:pPr marL="342900" indent="-342900" algn="just">
              <a:buFont typeface="Arial"/>
              <a:buChar char="•"/>
            </a:pPr>
            <a:r>
              <a:rPr lang="fr-FR" sz="2400" dirty="0" smtClean="0"/>
              <a:t>De rénover l’ensemble de la signalétique des voies et de mettre en place la numérotation des habitations</a:t>
            </a:r>
          </a:p>
          <a:p>
            <a:pPr marL="342900" indent="-342900" algn="just">
              <a:buFont typeface="Arial"/>
              <a:buChar char="•"/>
            </a:pPr>
            <a:endParaRPr lang="fr-FR" sz="2400" dirty="0" smtClean="0"/>
          </a:p>
          <a:p>
            <a:pPr marL="342900" indent="-342900" algn="just">
              <a:buFont typeface="Arial"/>
              <a:buChar char="•"/>
            </a:pPr>
            <a:r>
              <a:rPr lang="fr-FR" sz="2400" dirty="0" smtClean="0"/>
              <a:t>L’étude de réalisation d’une salle des fêtes et de spectacles</a:t>
            </a:r>
          </a:p>
          <a:p>
            <a:pPr marL="342900" indent="-342900" algn="just">
              <a:buFont typeface="Arial"/>
              <a:buChar char="•"/>
            </a:pPr>
            <a:endParaRPr lang="fr-FR" sz="2400" dirty="0" smtClean="0"/>
          </a:p>
          <a:p>
            <a:pPr marL="342900" indent="-342900" algn="just">
              <a:buFont typeface="Arial"/>
              <a:buChar char="•"/>
            </a:pPr>
            <a:r>
              <a:rPr lang="fr-FR" sz="2400" dirty="0" smtClean="0"/>
              <a:t>La réalisation d’une ZAE sur les terrains militaires cédés dans le cadre du CRSD</a:t>
            </a:r>
          </a:p>
          <a:p>
            <a:pPr algn="l"/>
            <a:endParaRPr lang="fr-FR" sz="2400" dirty="0" smtClean="0"/>
          </a:p>
          <a:p>
            <a:pPr algn="l"/>
            <a:endParaRPr lang="fr-FR" sz="2400" dirty="0"/>
          </a:p>
        </p:txBody>
      </p:sp>
      <p:pic>
        <p:nvPicPr>
          <p:cNvPr id="3" name="Image 2" descr="fris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622726" cy="6858000"/>
          </a:xfrm>
          <a:prstGeom prst="rect">
            <a:avLst/>
          </a:prstGeom>
        </p:spPr>
      </p:pic>
    </p:spTree>
    <p:extLst>
      <p:ext uri="{BB962C8B-B14F-4D97-AF65-F5344CB8AC3E}">
        <p14:creationId xmlns:p14="http://schemas.microsoft.com/office/powerpoint/2010/main" xmlns="" val="20314009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7521275" cy="987693"/>
          </a:xfrm>
        </p:spPr>
        <p:txBody>
          <a:bodyPr>
            <a:normAutofit/>
          </a:bodyPr>
          <a:lstStyle/>
          <a:p>
            <a:pPr algn="l"/>
            <a:r>
              <a:rPr lang="fr-FR" sz="2400" dirty="0" smtClean="0"/>
              <a:t>DANS LE DOMAINE DE LA JEUNESSE ET DU TRAVAIL</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1319076"/>
            <a:ext cx="6976581" cy="4282942"/>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prévu :</a:t>
            </a:r>
          </a:p>
          <a:p>
            <a:pPr algn="l"/>
            <a:endParaRPr lang="fr-FR" sz="2400" dirty="0" smtClean="0"/>
          </a:p>
          <a:p>
            <a:pPr marL="342900" indent="-342900" algn="just">
              <a:buFont typeface="Arial"/>
              <a:buChar char="•"/>
            </a:pPr>
            <a:r>
              <a:rPr lang="fr-FR" sz="2400" dirty="0" smtClean="0"/>
              <a:t>La réalisation d’une maison de  quartier dans la zone prioritaire de TEFAAROA</a:t>
            </a:r>
          </a:p>
          <a:p>
            <a:pPr marL="342900" indent="-342900" algn="just">
              <a:buFont typeface="Arial"/>
              <a:buChar char="•"/>
            </a:pPr>
            <a:endParaRPr lang="fr-FR" sz="2400" dirty="0" smtClean="0"/>
          </a:p>
          <a:p>
            <a:pPr marL="342900" indent="-342900" algn="just">
              <a:buFont typeface="Arial"/>
              <a:buChar char="•"/>
            </a:pPr>
            <a:r>
              <a:rPr lang="fr-FR" sz="2400" dirty="0" smtClean="0"/>
              <a:t>La poursuite des projets d’accession à la propriété</a:t>
            </a:r>
          </a:p>
          <a:p>
            <a:pPr marL="342900" indent="-342900" algn="just">
              <a:buFont typeface="Arial"/>
              <a:buChar char="•"/>
            </a:pPr>
            <a:endParaRPr lang="fr-FR" sz="2400" dirty="0" smtClean="0"/>
          </a:p>
          <a:p>
            <a:pPr marL="342900" indent="-342900" algn="just">
              <a:buFont typeface="Arial"/>
              <a:buChar char="•"/>
            </a:pPr>
            <a:r>
              <a:rPr lang="fr-FR" sz="2400" dirty="0" smtClean="0"/>
              <a:t>La création d’un centre d’accueil de jour pour personnes âgées et d’un centre culturel</a:t>
            </a:r>
          </a:p>
          <a:p>
            <a:pPr marL="342900" indent="-342900" algn="just">
              <a:buFont typeface="Arial"/>
              <a:buChar char="•"/>
            </a:pPr>
            <a:endParaRPr lang="fr-FR" sz="2400" dirty="0" smtClean="0"/>
          </a:p>
          <a:p>
            <a:pPr marL="342900" indent="-342900" algn="just">
              <a:buFont typeface="Arial"/>
              <a:buChar char="•"/>
            </a:pPr>
            <a:r>
              <a:rPr lang="fr-FR" sz="2400" dirty="0" smtClean="0"/>
              <a:t>La développement des actions en faveur de la parentalité</a:t>
            </a:r>
          </a:p>
          <a:p>
            <a:pPr algn="l"/>
            <a:endParaRPr lang="fr-FR" sz="2400" dirty="0"/>
          </a:p>
        </p:txBody>
      </p:sp>
      <p:pic>
        <p:nvPicPr>
          <p:cNvPr id="3" name="Image 2" descr="fris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622726" cy="6858000"/>
          </a:xfrm>
          <a:prstGeom prst="rect">
            <a:avLst/>
          </a:prstGeom>
        </p:spPr>
      </p:pic>
    </p:spTree>
    <p:extLst>
      <p:ext uri="{BB962C8B-B14F-4D97-AF65-F5344CB8AC3E}">
        <p14:creationId xmlns:p14="http://schemas.microsoft.com/office/powerpoint/2010/main" xmlns="" val="32277898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7521275" cy="987693"/>
          </a:xfrm>
        </p:spPr>
        <p:txBody>
          <a:bodyPr>
            <a:normAutofit/>
          </a:bodyPr>
          <a:lstStyle/>
          <a:p>
            <a:pPr algn="l"/>
            <a:r>
              <a:rPr lang="fr-FR" sz="2400" dirty="0" smtClean="0"/>
              <a:t>DANS LE DOMAINE DE LA JEUNESSE ET DU TRAVAIL</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1258134"/>
            <a:ext cx="6976581" cy="559986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prévu :</a:t>
            </a:r>
          </a:p>
          <a:p>
            <a:pPr algn="l"/>
            <a:endParaRPr lang="fr-FR" sz="2400" dirty="0" smtClean="0"/>
          </a:p>
          <a:p>
            <a:pPr marL="342900" indent="-342900" algn="just">
              <a:buFont typeface="Arial"/>
              <a:buChar char="•"/>
            </a:pPr>
            <a:r>
              <a:rPr lang="fr-FR" sz="2400" dirty="0" smtClean="0"/>
              <a:t>La mise en place d’actions de lutte contre l’illettrisme et des projets autour du lien intergénérationnel</a:t>
            </a:r>
          </a:p>
          <a:p>
            <a:pPr marL="342900" indent="-342900" algn="just">
              <a:buFont typeface="Arial"/>
              <a:buChar char="•"/>
            </a:pPr>
            <a:endParaRPr lang="fr-FR" sz="2400" dirty="0" smtClean="0"/>
          </a:p>
          <a:p>
            <a:pPr marL="342900" indent="-342900" algn="just">
              <a:buFont typeface="Arial"/>
              <a:buChar char="•"/>
            </a:pPr>
            <a:r>
              <a:rPr lang="fr-FR" sz="2400" dirty="0" smtClean="0"/>
              <a:t>La poursuite de nos actions de soutien aux projets individuels et collectifs de sortie de la précarité et de l’insalubrité</a:t>
            </a:r>
          </a:p>
          <a:p>
            <a:pPr marL="342900" indent="-342900" algn="just">
              <a:buFont typeface="Arial"/>
              <a:buChar char="•"/>
            </a:pPr>
            <a:endParaRPr lang="fr-FR" sz="2400" dirty="0" smtClean="0"/>
          </a:p>
          <a:p>
            <a:pPr marL="342900" indent="-342900" algn="just">
              <a:buFont typeface="Arial"/>
              <a:buChar char="•"/>
            </a:pPr>
            <a:r>
              <a:rPr lang="fr-FR" sz="2400" dirty="0" smtClean="0"/>
              <a:t>La poursuite de nos actions de soutien aux projets d’amélioration du cadre de vie menées par les associations de quartiers</a:t>
            </a:r>
          </a:p>
          <a:p>
            <a:pPr marL="342900" indent="-342900" algn="just">
              <a:buFont typeface="Arial"/>
              <a:buChar char="•"/>
            </a:pPr>
            <a:endParaRPr lang="fr-FR" sz="2400" dirty="0" smtClean="0"/>
          </a:p>
          <a:p>
            <a:pPr marL="342900" indent="-342900" algn="just">
              <a:buFont typeface="Arial"/>
              <a:buChar char="•"/>
            </a:pPr>
            <a:r>
              <a:rPr lang="fr-FR" sz="2400" dirty="0" smtClean="0"/>
              <a:t>L’aménagement d’espaces pour la pratique d’activités sportives dans nos quartiers (Erima, Tefaaroa, …)</a:t>
            </a:r>
          </a:p>
          <a:p>
            <a:pPr marL="342900" indent="-342900" algn="just">
              <a:buFont typeface="Arial"/>
              <a:buChar char="•"/>
            </a:pPr>
            <a:endParaRPr lang="fr-FR" sz="2400" dirty="0" smtClean="0"/>
          </a:p>
          <a:p>
            <a:pPr marL="342900" indent="-342900" algn="just">
              <a:buFont typeface="Arial"/>
              <a:buChar char="•"/>
            </a:pPr>
            <a:endParaRPr lang="fr-FR" sz="2400" dirty="0" smtClean="0"/>
          </a:p>
          <a:p>
            <a:pPr algn="l"/>
            <a:endParaRPr lang="fr-FR" sz="2400" dirty="0"/>
          </a:p>
        </p:txBody>
      </p:sp>
      <p:pic>
        <p:nvPicPr>
          <p:cNvPr id="3" name="Image 2" descr="fris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622726" cy="6858000"/>
          </a:xfrm>
          <a:prstGeom prst="rect">
            <a:avLst/>
          </a:prstGeom>
        </p:spPr>
      </p:pic>
    </p:spTree>
    <p:extLst>
      <p:ext uri="{BB962C8B-B14F-4D97-AF65-F5344CB8AC3E}">
        <p14:creationId xmlns:p14="http://schemas.microsoft.com/office/powerpoint/2010/main" xmlns="" val="19279072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7521275" cy="987693"/>
          </a:xfrm>
        </p:spPr>
        <p:txBody>
          <a:bodyPr>
            <a:normAutofit/>
          </a:bodyPr>
          <a:lstStyle/>
          <a:p>
            <a:pPr algn="l"/>
            <a:r>
              <a:rPr lang="fr-FR" sz="2400" dirty="0" smtClean="0"/>
              <a:t>DANS LE DOMAINE DE LA JEUNESSE ET DU TRAVAIL</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1258134"/>
            <a:ext cx="6976581" cy="55998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prévu :</a:t>
            </a:r>
          </a:p>
          <a:p>
            <a:pPr algn="l"/>
            <a:endParaRPr lang="fr-FR" sz="2400" dirty="0" smtClean="0"/>
          </a:p>
          <a:p>
            <a:pPr marL="342900" indent="-342900" algn="just">
              <a:buFont typeface="Arial"/>
              <a:buChar char="•"/>
            </a:pPr>
            <a:r>
              <a:rPr lang="fr-FR" sz="2400" dirty="0" smtClean="0"/>
              <a:t>Le soutien à l’intégration de nos enfants issus du milieu précaire</a:t>
            </a:r>
          </a:p>
          <a:p>
            <a:pPr marL="342900" indent="-342900" algn="just">
              <a:buFont typeface="Wingdings" charset="2"/>
              <a:buChar char="Ø"/>
            </a:pPr>
            <a:r>
              <a:rPr lang="fr-FR" sz="2000" i="1" dirty="0" smtClean="0"/>
              <a:t>Attribution de bourses de cantine</a:t>
            </a:r>
          </a:p>
          <a:p>
            <a:pPr marL="342900" indent="-342900" algn="just">
              <a:buFont typeface="Wingdings" charset="2"/>
              <a:buChar char="Ø"/>
            </a:pPr>
            <a:r>
              <a:rPr lang="fr-FR" sz="2000" i="1" dirty="0" smtClean="0"/>
              <a:t>Prise en charge des frais d’inscription aux écoles communales de dans e et de percussions</a:t>
            </a:r>
          </a:p>
          <a:p>
            <a:pPr algn="just"/>
            <a:endParaRPr lang="fr-FR" sz="2000" dirty="0" smtClean="0"/>
          </a:p>
          <a:p>
            <a:pPr marL="342900" indent="-342900" algn="just">
              <a:buFont typeface="Arial"/>
              <a:buChar char="•"/>
            </a:pPr>
            <a:r>
              <a:rPr lang="fr-FR" sz="2400" dirty="0" smtClean="0"/>
              <a:t>La mise en place de jeux inter-quartiers à thématique Intervilles</a:t>
            </a:r>
          </a:p>
          <a:p>
            <a:pPr marL="342900" indent="-342900" algn="just">
              <a:buFont typeface="Arial"/>
              <a:buChar char="•"/>
            </a:pPr>
            <a:endParaRPr lang="fr-FR" sz="2400" dirty="0" smtClean="0"/>
          </a:p>
          <a:p>
            <a:pPr marL="342900" indent="-342900" algn="just">
              <a:buFont typeface="Arial"/>
              <a:buChar char="•"/>
            </a:pPr>
            <a:r>
              <a:rPr lang="fr-FR" sz="2400" dirty="0" smtClean="0"/>
              <a:t>Le développement d’activités de groupe destinées aux enfants et adolescents en situation d’errance afin de prévenir les situations de délinquance</a:t>
            </a:r>
          </a:p>
          <a:p>
            <a:pPr marL="342900" indent="-342900" algn="just">
              <a:buFont typeface="Arial"/>
              <a:buChar char="•"/>
            </a:pPr>
            <a:endParaRPr lang="fr-FR" sz="2400" dirty="0" smtClean="0"/>
          </a:p>
          <a:p>
            <a:pPr algn="l"/>
            <a:endParaRPr lang="fr-FR" sz="2400" dirty="0"/>
          </a:p>
        </p:txBody>
      </p:sp>
      <p:pic>
        <p:nvPicPr>
          <p:cNvPr id="3" name="Image 2" descr="fris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622726" cy="6858000"/>
          </a:xfrm>
          <a:prstGeom prst="rect">
            <a:avLst/>
          </a:prstGeom>
        </p:spPr>
      </p:pic>
    </p:spTree>
    <p:extLst>
      <p:ext uri="{BB962C8B-B14F-4D97-AF65-F5344CB8AC3E}">
        <p14:creationId xmlns:p14="http://schemas.microsoft.com/office/powerpoint/2010/main" xmlns="" val="37195839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7521275" cy="987693"/>
          </a:xfrm>
        </p:spPr>
        <p:txBody>
          <a:bodyPr>
            <a:normAutofit/>
          </a:bodyPr>
          <a:lstStyle/>
          <a:p>
            <a:pPr algn="l"/>
            <a:r>
              <a:rPr lang="fr-FR" sz="2400" dirty="0" smtClean="0"/>
              <a:t>DANS LE DOMAINE DE L’EMPLOI</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999450"/>
            <a:ext cx="6976581" cy="474151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prévu :</a:t>
            </a:r>
          </a:p>
          <a:p>
            <a:pPr algn="l"/>
            <a:endParaRPr lang="fr-FR" sz="2400" dirty="0" smtClean="0"/>
          </a:p>
          <a:p>
            <a:pPr marL="342900" indent="-342900" algn="just">
              <a:buFont typeface="Arial"/>
              <a:buChar char="•"/>
            </a:pPr>
            <a:r>
              <a:rPr lang="fr-FR" sz="2400" dirty="0" smtClean="0"/>
              <a:t>De développer et pérenniser notre Forum de l’emploi</a:t>
            </a:r>
          </a:p>
          <a:p>
            <a:pPr algn="just"/>
            <a:endParaRPr lang="fr-FR" sz="2400" dirty="0" smtClean="0"/>
          </a:p>
          <a:p>
            <a:pPr marL="342900" indent="-342900" algn="just">
              <a:buFont typeface="Arial"/>
              <a:buChar char="•"/>
            </a:pPr>
            <a:r>
              <a:rPr lang="fr-FR" sz="2400" dirty="0" smtClean="0"/>
              <a:t>D’encourager l’implantation d’entreprises sur la commune afin de favoriser l’embauche de nos demandeurs d’emploi</a:t>
            </a:r>
          </a:p>
          <a:p>
            <a:pPr algn="l"/>
            <a:endParaRPr lang="fr-FR" sz="2400" dirty="0"/>
          </a:p>
        </p:txBody>
      </p:sp>
      <p:pic>
        <p:nvPicPr>
          <p:cNvPr id="3" name="Image 2" descr="fris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622726" cy="6858000"/>
          </a:xfrm>
          <a:prstGeom prst="rect">
            <a:avLst/>
          </a:prstGeom>
        </p:spPr>
      </p:pic>
    </p:spTree>
    <p:extLst>
      <p:ext uri="{BB962C8B-B14F-4D97-AF65-F5344CB8AC3E}">
        <p14:creationId xmlns:p14="http://schemas.microsoft.com/office/powerpoint/2010/main" xmlns="" val="33462145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7521275" cy="987693"/>
          </a:xfrm>
        </p:spPr>
        <p:txBody>
          <a:bodyPr>
            <a:normAutofit/>
          </a:bodyPr>
          <a:lstStyle/>
          <a:p>
            <a:pPr algn="l"/>
            <a:r>
              <a:rPr lang="fr-FR" sz="2400" dirty="0" smtClean="0"/>
              <a:t>DANS LE DOMAINE DE LA SECURITE</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1305164"/>
            <a:ext cx="6976581" cy="4741515"/>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prévu :</a:t>
            </a:r>
          </a:p>
          <a:p>
            <a:pPr algn="l"/>
            <a:endParaRPr lang="fr-FR" sz="2400" dirty="0" smtClean="0"/>
          </a:p>
          <a:p>
            <a:pPr marL="342900" indent="-342900" algn="just">
              <a:buFont typeface="Arial"/>
              <a:buChar char="•"/>
            </a:pPr>
            <a:r>
              <a:rPr lang="fr-FR" sz="2400" dirty="0" smtClean="0"/>
              <a:t>De poursuivre la mise en place du CLSPD (Contrat Local de Sécurité et de la Prévention de la Délinquance)</a:t>
            </a:r>
          </a:p>
          <a:p>
            <a:pPr marL="342900" indent="-342900" algn="just">
              <a:buFont typeface="Arial"/>
              <a:buChar char="•"/>
            </a:pPr>
            <a:endParaRPr lang="fr-FR" sz="2400" dirty="0" smtClean="0"/>
          </a:p>
          <a:p>
            <a:pPr marL="342900" indent="-342900" algn="just">
              <a:buFont typeface="Arial"/>
              <a:buChar char="•"/>
            </a:pPr>
            <a:r>
              <a:rPr lang="fr-FR" sz="2400" dirty="0" smtClean="0"/>
              <a:t>De renforcer la sécurité routière par davantage d’installations et de prévention</a:t>
            </a:r>
          </a:p>
          <a:p>
            <a:pPr marL="342900" indent="-342900" algn="just">
              <a:buFont typeface="Arial"/>
              <a:buChar char="•"/>
            </a:pPr>
            <a:endParaRPr lang="fr-FR" sz="2400" dirty="0" smtClean="0"/>
          </a:p>
          <a:p>
            <a:pPr marL="342900" indent="-342900" algn="just">
              <a:buFont typeface="Arial"/>
              <a:buChar char="•"/>
            </a:pPr>
            <a:r>
              <a:rPr lang="fr-FR" sz="2400" dirty="0" smtClean="0"/>
              <a:t>D’installer la vidéo surveillance dans les lieux publics</a:t>
            </a:r>
          </a:p>
          <a:p>
            <a:pPr marL="342900" indent="-342900" algn="just">
              <a:buFont typeface="Arial"/>
              <a:buChar char="•"/>
            </a:pPr>
            <a:endParaRPr lang="fr-FR" sz="2400" dirty="0" smtClean="0"/>
          </a:p>
          <a:p>
            <a:pPr marL="342900" indent="-342900" algn="just">
              <a:buFont typeface="Arial"/>
              <a:buChar char="•"/>
            </a:pPr>
            <a:r>
              <a:rPr lang="fr-FR" sz="2400" dirty="0" smtClean="0"/>
              <a:t>De finaliser et réaliser la projet de giratoire au Collège</a:t>
            </a:r>
          </a:p>
          <a:p>
            <a:pPr algn="l"/>
            <a:endParaRPr lang="fr-FR" sz="2400" dirty="0"/>
          </a:p>
        </p:txBody>
      </p:sp>
      <p:pic>
        <p:nvPicPr>
          <p:cNvPr id="3" name="Image 2" descr="fris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622726" cy="6858000"/>
          </a:xfrm>
          <a:prstGeom prst="rect">
            <a:avLst/>
          </a:prstGeom>
        </p:spPr>
      </p:pic>
    </p:spTree>
    <p:extLst>
      <p:ext uri="{BB962C8B-B14F-4D97-AF65-F5344CB8AC3E}">
        <p14:creationId xmlns:p14="http://schemas.microsoft.com/office/powerpoint/2010/main" xmlns="" val="39549026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22725" y="0"/>
            <a:ext cx="7521275" cy="987693"/>
          </a:xfrm>
        </p:spPr>
        <p:txBody>
          <a:bodyPr>
            <a:normAutofit/>
          </a:bodyPr>
          <a:lstStyle/>
          <a:p>
            <a:pPr algn="l"/>
            <a:r>
              <a:rPr lang="fr-FR" sz="2400" dirty="0" smtClean="0"/>
              <a:t>DANS LE DOMAINE DE LA SANTE</a:t>
            </a:r>
            <a:endParaRPr lang="fr-FR" sz="2400" dirty="0"/>
          </a:p>
        </p:txBody>
      </p:sp>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1305164"/>
            <a:ext cx="6976581" cy="474151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Nous avons prévu :</a:t>
            </a:r>
          </a:p>
          <a:p>
            <a:pPr algn="l"/>
            <a:endParaRPr lang="fr-FR" sz="2400" dirty="0" smtClean="0"/>
          </a:p>
          <a:p>
            <a:pPr marL="342900" indent="-342900" algn="just">
              <a:buFont typeface="Arial"/>
              <a:buChar char="•"/>
            </a:pPr>
            <a:r>
              <a:rPr lang="fr-FR" sz="2400" dirty="0" smtClean="0"/>
              <a:t>De continuer à développer des actions de prévention en matière de santé :</a:t>
            </a:r>
          </a:p>
          <a:p>
            <a:pPr marL="342900" indent="-342900" algn="just">
              <a:buFont typeface="Arial"/>
              <a:buChar char="•"/>
            </a:pPr>
            <a:endParaRPr lang="fr-FR" sz="2400" dirty="0" smtClean="0"/>
          </a:p>
          <a:p>
            <a:pPr marL="342900" indent="-342900" algn="just">
              <a:buFont typeface="Wingdings" charset="2"/>
              <a:buChar char="Ø"/>
            </a:pPr>
            <a:r>
              <a:rPr lang="fr-FR" sz="2400" i="1" dirty="0" smtClean="0"/>
              <a:t>Par l’intermédiaire de nos outils de communication</a:t>
            </a:r>
          </a:p>
          <a:p>
            <a:pPr algn="just"/>
            <a:endParaRPr lang="fr-FR" sz="2400" i="1" dirty="0" smtClean="0"/>
          </a:p>
          <a:p>
            <a:pPr marL="342900" indent="-342900" algn="just">
              <a:buFont typeface="Wingdings" charset="2"/>
              <a:buChar char="Ø"/>
            </a:pPr>
            <a:r>
              <a:rPr lang="fr-FR" sz="2400" i="1" dirty="0" smtClean="0"/>
              <a:t>Par des ateliers santé (formation cuisine…) tout au long de l’année</a:t>
            </a:r>
          </a:p>
          <a:p>
            <a:pPr algn="just"/>
            <a:endParaRPr lang="fr-FR" sz="2400" i="1" dirty="0" smtClean="0"/>
          </a:p>
          <a:p>
            <a:pPr marL="342900" indent="-342900" algn="just">
              <a:buFont typeface="Wingdings" charset="2"/>
              <a:buChar char="Ø"/>
            </a:pPr>
            <a:r>
              <a:rPr lang="fr-FR" sz="2400" i="1" dirty="0" smtClean="0"/>
              <a:t>Par davantage de proximité avec les habitants</a:t>
            </a:r>
          </a:p>
          <a:p>
            <a:pPr algn="l"/>
            <a:endParaRPr lang="fr-FR" sz="2400" dirty="0"/>
          </a:p>
        </p:txBody>
      </p:sp>
      <p:pic>
        <p:nvPicPr>
          <p:cNvPr id="3" name="Image 2" descr="fris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622726" cy="6858000"/>
          </a:xfrm>
          <a:prstGeom prst="rect">
            <a:avLst/>
          </a:prstGeom>
        </p:spPr>
      </p:pic>
    </p:spTree>
    <p:extLst>
      <p:ext uri="{BB962C8B-B14F-4D97-AF65-F5344CB8AC3E}">
        <p14:creationId xmlns:p14="http://schemas.microsoft.com/office/powerpoint/2010/main" xmlns="" val="19098941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129342"/>
            <a:ext cx="6976581" cy="545582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dirty="0" smtClean="0"/>
              <a:t>Voici en quelques diapositives les principaux projets et programmes d’actions que nous allons mener pendant les 5 prochaines années.</a:t>
            </a:r>
          </a:p>
          <a:p>
            <a:pPr algn="l"/>
            <a:endParaRPr lang="fr-FR" sz="2400" dirty="0" smtClean="0"/>
          </a:p>
          <a:p>
            <a:pPr algn="l"/>
            <a:r>
              <a:rPr lang="fr-FR" sz="2400" dirty="0" smtClean="0"/>
              <a:t>Ces actions seront réalisées grâce aux partenariats que nous avons développés avec le Pays et l’Etat conduits par 2 préoccupations :</a:t>
            </a:r>
          </a:p>
          <a:p>
            <a:pPr algn="l"/>
            <a:endParaRPr lang="fr-FR" sz="2400" i="1" dirty="0" smtClean="0"/>
          </a:p>
          <a:p>
            <a:pPr algn="l"/>
            <a:endParaRPr lang="fr-FR" sz="2400" i="1" dirty="0" smtClean="0"/>
          </a:p>
          <a:p>
            <a:pPr marL="342900" indent="-342900" algn="l">
              <a:buFont typeface="Wingdings" charset="2"/>
              <a:buChar char="Ø"/>
            </a:pPr>
            <a:r>
              <a:rPr lang="fr-FR" sz="2400" i="1" dirty="0" smtClean="0"/>
              <a:t>L’intérêt de notre population</a:t>
            </a:r>
          </a:p>
          <a:p>
            <a:pPr algn="l"/>
            <a:endParaRPr lang="fr-FR" sz="2400" i="1" dirty="0" smtClean="0"/>
          </a:p>
          <a:p>
            <a:pPr marL="342900" indent="-342900" algn="l">
              <a:buFont typeface="Wingdings" charset="2"/>
              <a:buChar char="Ø"/>
            </a:pPr>
            <a:r>
              <a:rPr lang="fr-FR" sz="2400" i="1" dirty="0" smtClean="0"/>
              <a:t>La recherche constante d’une utilisation optimale des fonds publics</a:t>
            </a:r>
          </a:p>
          <a:p>
            <a:pPr algn="l"/>
            <a:endParaRPr lang="fr-FR" sz="2400" dirty="0"/>
          </a:p>
        </p:txBody>
      </p:sp>
      <p:pic>
        <p:nvPicPr>
          <p:cNvPr id="3" name="Image 2" descr="fris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622726" cy="6858000"/>
          </a:xfrm>
          <a:prstGeom prst="rect">
            <a:avLst/>
          </a:prstGeom>
        </p:spPr>
      </p:pic>
      <p:sp>
        <p:nvSpPr>
          <p:cNvPr id="7" name="Titre 1"/>
          <p:cNvSpPr txBox="1">
            <a:spLocks/>
          </p:cNvSpPr>
          <p:nvPr/>
        </p:nvSpPr>
        <p:spPr>
          <a:xfrm>
            <a:off x="1775125" y="5585169"/>
            <a:ext cx="6976581" cy="94066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400" b="1" u="sng" dirty="0" smtClean="0"/>
              <a:t>Je vous remercie de votre attention</a:t>
            </a:r>
            <a:endParaRPr lang="fr-FR" sz="2400" b="1" i="1" u="sng" dirty="0" smtClean="0"/>
          </a:p>
          <a:p>
            <a:pPr algn="l"/>
            <a:endParaRPr lang="fr-FR" sz="2400" i="1" dirty="0" smtClean="0"/>
          </a:p>
          <a:p>
            <a:pPr algn="l"/>
            <a:endParaRPr lang="fr-FR" sz="2400" dirty="0"/>
          </a:p>
        </p:txBody>
      </p:sp>
    </p:spTree>
    <p:extLst>
      <p:ext uri="{BB962C8B-B14F-4D97-AF65-F5344CB8AC3E}">
        <p14:creationId xmlns:p14="http://schemas.microsoft.com/office/powerpoint/2010/main" xmlns="" val="2552631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726660" y="870114"/>
            <a:ext cx="7417340" cy="15756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2000" dirty="0"/>
          </a:p>
        </p:txBody>
      </p:sp>
      <p:sp>
        <p:nvSpPr>
          <p:cNvPr id="10" name="Titre 1"/>
          <p:cNvSpPr txBox="1">
            <a:spLocks/>
          </p:cNvSpPr>
          <p:nvPr/>
        </p:nvSpPr>
        <p:spPr>
          <a:xfrm>
            <a:off x="1622725" y="1509689"/>
            <a:ext cx="6976581" cy="36424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800" dirty="0" smtClean="0"/>
              <a:t>FIN DE LA PRESENTATION</a:t>
            </a:r>
            <a:endParaRPr lang="fr-FR" sz="4800" i="1" dirty="0" smtClean="0"/>
          </a:p>
          <a:p>
            <a:pPr algn="l"/>
            <a:endParaRPr lang="fr-FR" sz="2400" dirty="0"/>
          </a:p>
        </p:txBody>
      </p:sp>
      <p:pic>
        <p:nvPicPr>
          <p:cNvPr id="3" name="Image 2" descr="fris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1622726" cy="6858000"/>
          </a:xfrm>
          <a:prstGeom prst="rect">
            <a:avLst/>
          </a:prstGeom>
        </p:spPr>
      </p:pic>
    </p:spTree>
    <p:extLst>
      <p:ext uri="{BB962C8B-B14F-4D97-AF65-F5344CB8AC3E}">
        <p14:creationId xmlns:p14="http://schemas.microsoft.com/office/powerpoint/2010/main" xmlns="" val="1789724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a:srcRect/>
          <a:stretch>
            <a:fillRect/>
          </a:stretch>
        </p:blipFill>
        <p:spPr bwMode="auto">
          <a:xfrm>
            <a:off x="4408767" y="4936442"/>
            <a:ext cx="3402419" cy="1921558"/>
          </a:xfrm>
          <a:prstGeom prst="rect">
            <a:avLst/>
          </a:prstGeom>
          <a:solidFill>
            <a:schemeClr val="bg1"/>
          </a:solidFill>
          <a:ln w="9525">
            <a:noFill/>
            <a:miter lim="800000"/>
            <a:headEnd/>
            <a:tailEnd/>
          </a:ln>
        </p:spPr>
      </p:pic>
      <p:sp>
        <p:nvSpPr>
          <p:cNvPr id="21506" name="ZoneTexte 1"/>
          <p:cNvSpPr txBox="1">
            <a:spLocks noChangeArrowheads="1"/>
          </p:cNvSpPr>
          <p:nvPr/>
        </p:nvSpPr>
        <p:spPr bwMode="auto">
          <a:xfrm>
            <a:off x="1476375" y="1268413"/>
            <a:ext cx="184150" cy="369887"/>
          </a:xfrm>
          <a:prstGeom prst="rect">
            <a:avLst/>
          </a:prstGeom>
          <a:noFill/>
          <a:ln w="9525">
            <a:noFill/>
            <a:miter lim="800000"/>
            <a:headEnd/>
            <a:tailEnd/>
          </a:ln>
        </p:spPr>
        <p:txBody>
          <a:bodyPr wrap="none">
            <a:spAutoFit/>
          </a:bodyPr>
          <a:lstStyle/>
          <a:p>
            <a:endParaRPr lang="fr-FR" dirty="0"/>
          </a:p>
        </p:txBody>
      </p:sp>
      <p:sp>
        <p:nvSpPr>
          <p:cNvPr id="2" name="Parenthèse fermante 1"/>
          <p:cNvSpPr/>
          <p:nvPr/>
        </p:nvSpPr>
        <p:spPr>
          <a:xfrm>
            <a:off x="3706813" y="2432050"/>
            <a:ext cx="144462" cy="576263"/>
          </a:xfrm>
          <a:prstGeom prst="rightBracket">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fr-FR" dirty="0"/>
          </a:p>
        </p:txBody>
      </p:sp>
      <p:sp>
        <p:nvSpPr>
          <p:cNvPr id="21508" name="Espace réservé du pied de page 4"/>
          <p:cNvSpPr txBox="1">
            <a:spLocks/>
          </p:cNvSpPr>
          <p:nvPr/>
        </p:nvSpPr>
        <p:spPr bwMode="auto">
          <a:xfrm>
            <a:off x="1029506" y="6524625"/>
            <a:ext cx="3876675" cy="333375"/>
          </a:xfrm>
          <a:prstGeom prst="rect">
            <a:avLst/>
          </a:prstGeom>
          <a:noFill/>
          <a:ln w="9525">
            <a:noFill/>
            <a:miter lim="800000"/>
            <a:headEnd/>
            <a:tailEnd/>
          </a:ln>
        </p:spPr>
        <p:txBody>
          <a:bodyPr anchor="b"/>
          <a:lstStyle/>
          <a:p>
            <a:pPr algn="ctr"/>
            <a:r>
              <a:rPr lang="fr-FR" sz="1200" i="1" dirty="0"/>
              <a:t>Source : Recensement 2012. ISPF - INSEE</a:t>
            </a:r>
          </a:p>
        </p:txBody>
      </p:sp>
      <p:sp>
        <p:nvSpPr>
          <p:cNvPr id="21509" name="Rectangle 2"/>
          <p:cNvSpPr txBox="1">
            <a:spLocks noChangeArrowheads="1"/>
          </p:cNvSpPr>
          <p:nvPr/>
        </p:nvSpPr>
        <p:spPr bwMode="auto">
          <a:xfrm>
            <a:off x="1660525" y="11435"/>
            <a:ext cx="7313613" cy="504825"/>
          </a:xfrm>
          <a:prstGeom prst="rect">
            <a:avLst/>
          </a:prstGeom>
          <a:noFill/>
          <a:ln w="9525">
            <a:noFill/>
            <a:miter lim="800000"/>
            <a:headEnd/>
            <a:tailEnd/>
          </a:ln>
        </p:spPr>
        <p:txBody>
          <a:bodyPr anchor="b"/>
          <a:lstStyle/>
          <a:p>
            <a:pPr eaLnBrk="0" hangingPunct="0"/>
            <a:r>
              <a:rPr lang="fr-FR" sz="2400" dirty="0">
                <a:solidFill>
                  <a:srgbClr val="5E1111"/>
                </a:solidFill>
                <a:latin typeface="Trebuchet MS" pitchFamily="34" charset="0"/>
              </a:rPr>
              <a:t>3. HABITAT </a:t>
            </a:r>
            <a:r>
              <a:rPr lang="fr-FR" sz="2400" dirty="0" smtClean="0">
                <a:solidFill>
                  <a:srgbClr val="5E1111"/>
                </a:solidFill>
                <a:latin typeface="Trebuchet MS" pitchFamily="34" charset="0"/>
              </a:rPr>
              <a:t>et </a:t>
            </a:r>
            <a:r>
              <a:rPr lang="fr-FR" sz="2400" dirty="0">
                <a:solidFill>
                  <a:srgbClr val="5E1111"/>
                </a:solidFill>
                <a:latin typeface="Trebuchet MS" pitchFamily="34" charset="0"/>
              </a:rPr>
              <a:t>CADRE DE VIE</a:t>
            </a:r>
          </a:p>
        </p:txBody>
      </p:sp>
      <p:sp>
        <p:nvSpPr>
          <p:cNvPr id="8196" name="Rectangle 3"/>
          <p:cNvSpPr>
            <a:spLocks noGrp="1" noChangeArrowheads="1"/>
          </p:cNvSpPr>
          <p:nvPr>
            <p:ph type="body" idx="4294967295"/>
          </p:nvPr>
        </p:nvSpPr>
        <p:spPr>
          <a:xfrm>
            <a:off x="1476375" y="516260"/>
            <a:ext cx="7180971" cy="2552091"/>
          </a:xfrm>
        </p:spPr>
        <p:txBody>
          <a:bodyPr>
            <a:normAutofit/>
          </a:bodyPr>
          <a:lstStyle/>
          <a:p>
            <a:pPr marL="640080" lvl="1" indent="-274320" eaLnBrk="1" fontAlgn="auto" hangingPunct="1">
              <a:spcAft>
                <a:spcPts val="600"/>
              </a:spcAft>
              <a:buFont typeface="Wingdings 2"/>
              <a:buChar char=""/>
              <a:defRPr/>
            </a:pPr>
            <a:r>
              <a:rPr lang="fr-FR" sz="1800" dirty="0" smtClean="0"/>
              <a:t>2567 logements (</a:t>
            </a:r>
            <a:r>
              <a:rPr lang="fr-FR" sz="1800" dirty="0"/>
              <a:t>6</a:t>
            </a:r>
            <a:r>
              <a:rPr lang="fr-FR" sz="1800" dirty="0" smtClean="0"/>
              <a:t> % </a:t>
            </a:r>
            <a:r>
              <a:rPr lang="fr-FR" sz="1800" dirty="0"/>
              <a:t>de l’agglomération)</a:t>
            </a:r>
          </a:p>
          <a:p>
            <a:pPr marL="640080" lvl="1" indent="-274320" eaLnBrk="1" fontAlgn="auto" hangingPunct="1">
              <a:spcAft>
                <a:spcPts val="600"/>
              </a:spcAft>
              <a:buFont typeface="Wingdings 2"/>
              <a:buChar char=""/>
              <a:defRPr/>
            </a:pPr>
            <a:r>
              <a:rPr lang="fr-FR" sz="1800" dirty="0" smtClean="0"/>
              <a:t>Typologie de l’habitat : </a:t>
            </a:r>
          </a:p>
          <a:p>
            <a:pPr lvl="2" indent="-182880" eaLnBrk="1" fontAlgn="auto" hangingPunct="1">
              <a:spcAft>
                <a:spcPts val="600"/>
              </a:spcAft>
              <a:buClr>
                <a:schemeClr val="accent1">
                  <a:shade val="75000"/>
                </a:schemeClr>
              </a:buClr>
              <a:buFont typeface="Wingdings"/>
              <a:buChar char=""/>
              <a:defRPr/>
            </a:pPr>
            <a:r>
              <a:rPr lang="fr-FR" sz="1600" dirty="0" smtClean="0"/>
              <a:t>Maisons individuelles : 75 %</a:t>
            </a:r>
          </a:p>
          <a:p>
            <a:pPr lvl="2" indent="-182880" eaLnBrk="1" fontAlgn="auto" hangingPunct="1">
              <a:spcAft>
                <a:spcPts val="600"/>
              </a:spcAft>
              <a:buClr>
                <a:schemeClr val="accent1">
                  <a:shade val="75000"/>
                </a:schemeClr>
              </a:buClr>
              <a:buFont typeface="Wingdings"/>
              <a:buChar char=""/>
              <a:defRPr/>
            </a:pPr>
            <a:r>
              <a:rPr lang="fr-FR" sz="1600" dirty="0" smtClean="0"/>
              <a:t>Immeubles collectifs : 11 %</a:t>
            </a:r>
          </a:p>
          <a:p>
            <a:pPr lvl="2" indent="-182880" eaLnBrk="1" fontAlgn="auto" hangingPunct="1">
              <a:spcAft>
                <a:spcPts val="600"/>
              </a:spcAft>
              <a:buClr>
                <a:schemeClr val="accent1">
                  <a:shade val="75000"/>
                </a:schemeClr>
              </a:buClr>
              <a:buFont typeface="Wingdings"/>
              <a:buChar char=""/>
              <a:defRPr/>
            </a:pPr>
            <a:r>
              <a:rPr lang="fr-FR" sz="1600" dirty="0" smtClean="0"/>
              <a:t>Fare MTR : 11 </a:t>
            </a:r>
            <a:r>
              <a:rPr lang="fr-FR" sz="1600" dirty="0"/>
              <a:t>% </a:t>
            </a:r>
            <a:r>
              <a:rPr lang="fr-FR" sz="1600" dirty="0" smtClean="0"/>
              <a:t> </a:t>
            </a:r>
          </a:p>
          <a:p>
            <a:pPr lvl="2" indent="-182880" eaLnBrk="1" fontAlgn="auto" hangingPunct="1">
              <a:spcAft>
                <a:spcPts val="600"/>
              </a:spcAft>
              <a:buClr>
                <a:schemeClr val="accent1">
                  <a:shade val="75000"/>
                </a:schemeClr>
              </a:buClr>
              <a:buFont typeface="Wingdings"/>
              <a:buChar char=""/>
              <a:defRPr/>
            </a:pPr>
            <a:r>
              <a:rPr lang="fr-FR" sz="1600" dirty="0" smtClean="0"/>
              <a:t>Immeuble collectif </a:t>
            </a:r>
            <a:r>
              <a:rPr lang="fr-FR" sz="1600" dirty="0"/>
              <a:t>de </a:t>
            </a:r>
            <a:r>
              <a:rPr lang="fr-FR" sz="1600" dirty="0" smtClean="0"/>
              <a:t>l'OPH </a:t>
            </a:r>
            <a:r>
              <a:rPr lang="fr-FR" sz="1600" b="1" dirty="0" smtClean="0">
                <a:solidFill>
                  <a:srgbClr val="FF0000"/>
                </a:solidFill>
              </a:rPr>
              <a:t>: 2 %          </a:t>
            </a:r>
            <a:r>
              <a:rPr lang="fr-FR" sz="1600" dirty="0" smtClean="0"/>
              <a:t>soit </a:t>
            </a:r>
            <a:r>
              <a:rPr lang="fr-FR" sz="1600" b="1" dirty="0" smtClean="0"/>
              <a:t>13 %  de « logements sociaux »  </a:t>
            </a:r>
            <a:endParaRPr lang="fr-FR" sz="1600" b="1" dirty="0"/>
          </a:p>
        </p:txBody>
      </p:sp>
      <p:pic>
        <p:nvPicPr>
          <p:cNvPr id="3" name="Image 2" descr="fris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476375" cy="6858000"/>
          </a:xfrm>
          <a:prstGeom prst="rect">
            <a:avLst/>
          </a:prstGeom>
        </p:spPr>
      </p:pic>
      <p:sp>
        <p:nvSpPr>
          <p:cNvPr id="9" name="Rectangle 3"/>
          <p:cNvSpPr txBox="1">
            <a:spLocks noChangeArrowheads="1"/>
          </p:cNvSpPr>
          <p:nvPr/>
        </p:nvSpPr>
        <p:spPr>
          <a:xfrm>
            <a:off x="1476375" y="3068351"/>
            <a:ext cx="6121814" cy="22763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0170" indent="0">
              <a:spcAft>
                <a:spcPts val="600"/>
              </a:spcAft>
              <a:buClr>
                <a:schemeClr val="accent1">
                  <a:shade val="75000"/>
                </a:schemeClr>
              </a:buClr>
              <a:buFont typeface="Wingdings" pitchFamily="2" charset="2"/>
              <a:buNone/>
              <a:defRPr/>
            </a:pPr>
            <a:r>
              <a:rPr lang="fr-FR" sz="1700" b="1" dirty="0" smtClean="0">
                <a:sym typeface="Wingdings" pitchFamily="2" charset="2"/>
              </a:rPr>
              <a:t>Logements principalement composés de maisons individuelles, et offre restreinte en logements sociaux </a:t>
            </a:r>
          </a:p>
          <a:p>
            <a:pPr marL="90170" indent="0">
              <a:spcAft>
                <a:spcPts val="600"/>
              </a:spcAft>
              <a:buClr>
                <a:schemeClr val="accent1">
                  <a:shade val="75000"/>
                </a:schemeClr>
              </a:buClr>
              <a:buFont typeface="Wingdings" pitchFamily="2" charset="2"/>
              <a:buNone/>
              <a:defRPr/>
            </a:pPr>
            <a:r>
              <a:rPr lang="fr-FR" sz="1700" b="1" dirty="0" smtClean="0">
                <a:solidFill>
                  <a:srgbClr val="FF0000"/>
                </a:solidFill>
              </a:rPr>
              <a:t>(NOTA : obligation entre 20 et 25% à l’échelle nationale)</a:t>
            </a:r>
            <a:endParaRPr lang="fr-FR" sz="1700" b="1" dirty="0" smtClean="0"/>
          </a:p>
          <a:p>
            <a:pPr marL="640080" lvl="1" indent="-274320">
              <a:spcAft>
                <a:spcPts val="600"/>
              </a:spcAft>
              <a:buFont typeface="Wingdings 2"/>
              <a:buChar char=""/>
              <a:defRPr/>
            </a:pPr>
            <a:r>
              <a:rPr lang="fr-FR" sz="1800" dirty="0" smtClean="0"/>
              <a:t>Densité de l’habitat </a:t>
            </a:r>
          </a:p>
          <a:p>
            <a:pPr lvl="2" indent="-182880">
              <a:spcAft>
                <a:spcPts val="600"/>
              </a:spcAft>
              <a:buClr>
                <a:schemeClr val="accent1">
                  <a:shade val="75000"/>
                </a:schemeClr>
              </a:buClr>
              <a:buFont typeface="Wingdings"/>
              <a:buChar char=""/>
              <a:defRPr/>
            </a:pPr>
            <a:r>
              <a:rPr lang="fr-FR" sz="1600" dirty="0" smtClean="0"/>
              <a:t>596 habitants au km² (superficie : 16 km²)</a:t>
            </a:r>
          </a:p>
          <a:p>
            <a:pPr marL="640080" lvl="1" indent="-274320">
              <a:spcAft>
                <a:spcPts val="600"/>
              </a:spcAft>
              <a:buFont typeface="Wingdings 2"/>
              <a:buChar char=""/>
              <a:defRPr/>
            </a:pPr>
            <a:r>
              <a:rPr lang="fr-FR" sz="1800" dirty="0" smtClean="0"/>
              <a:t>Statut d’occupation : </a:t>
            </a:r>
            <a:endParaRPr lang="fr-FR" sz="1800" dirty="0"/>
          </a:p>
        </p:txBody>
      </p:sp>
    </p:spTree>
    <p:extLst>
      <p:ext uri="{BB962C8B-B14F-4D97-AF65-F5344CB8AC3E}">
        <p14:creationId xmlns:p14="http://schemas.microsoft.com/office/powerpoint/2010/main" xmlns="" val="1952403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920835" y="871582"/>
            <a:ext cx="7567613" cy="484187"/>
          </a:xfrm>
        </p:spPr>
        <p:txBody>
          <a:bodyPr/>
          <a:lstStyle/>
          <a:p>
            <a:pPr eaLnBrk="1" fontAlgn="auto" hangingPunct="1">
              <a:spcAft>
                <a:spcPts val="0"/>
              </a:spcAft>
              <a:defRPr/>
            </a:pPr>
            <a:r>
              <a:rPr lang="fr-FR" sz="2000" b="1" dirty="0" smtClean="0">
                <a:solidFill>
                  <a:schemeClr val="tx1"/>
                </a:solidFill>
              </a:rPr>
              <a:t>Situation de l’habitat insalubre</a:t>
            </a:r>
          </a:p>
        </p:txBody>
      </p:sp>
      <p:sp>
        <p:nvSpPr>
          <p:cNvPr id="23554" name="Rectangle 2"/>
          <p:cNvSpPr txBox="1">
            <a:spLocks noChangeArrowheads="1"/>
          </p:cNvSpPr>
          <p:nvPr/>
        </p:nvSpPr>
        <p:spPr bwMode="auto">
          <a:xfrm>
            <a:off x="1726660" y="223837"/>
            <a:ext cx="6107653" cy="504825"/>
          </a:xfrm>
          <a:prstGeom prst="rect">
            <a:avLst/>
          </a:prstGeom>
          <a:noFill/>
          <a:ln w="9525">
            <a:noFill/>
            <a:miter lim="800000"/>
            <a:headEnd/>
            <a:tailEnd/>
          </a:ln>
        </p:spPr>
        <p:txBody>
          <a:bodyPr anchor="b"/>
          <a:lstStyle/>
          <a:p>
            <a:pPr eaLnBrk="0" hangingPunct="0"/>
            <a:r>
              <a:rPr lang="fr-FR" sz="2400" dirty="0">
                <a:solidFill>
                  <a:srgbClr val="5E1111"/>
                </a:solidFill>
                <a:latin typeface="Trebuchet MS" pitchFamily="34" charset="0"/>
              </a:rPr>
              <a:t>3.1 HABITAT &amp; CADRE DE VIE</a:t>
            </a:r>
          </a:p>
        </p:txBody>
      </p:sp>
      <p:sp>
        <p:nvSpPr>
          <p:cNvPr id="23555" name="Rectangle 3"/>
          <p:cNvSpPr txBox="1">
            <a:spLocks noChangeArrowheads="1"/>
          </p:cNvSpPr>
          <p:nvPr/>
        </p:nvSpPr>
        <p:spPr bwMode="auto">
          <a:xfrm>
            <a:off x="1726659" y="1761303"/>
            <a:ext cx="7150777" cy="4612938"/>
          </a:xfrm>
          <a:prstGeom prst="rect">
            <a:avLst/>
          </a:prstGeom>
          <a:noFill/>
          <a:ln w="9525">
            <a:noFill/>
            <a:miter lim="800000"/>
            <a:headEnd/>
            <a:tailEnd/>
          </a:ln>
        </p:spPr>
        <p:txBody>
          <a:bodyPr/>
          <a:lstStyle/>
          <a:p>
            <a:pPr marL="273050" indent="-273050" eaLnBrk="0" hangingPunct="0">
              <a:lnSpc>
                <a:spcPct val="90000"/>
              </a:lnSpc>
              <a:spcBef>
                <a:spcPts val="600"/>
              </a:spcBef>
              <a:buClr>
                <a:schemeClr val="accent1"/>
              </a:buClr>
              <a:buSzPct val="70000"/>
              <a:buFont typeface="Wingdings" pitchFamily="2" charset="2"/>
              <a:buChar char=""/>
            </a:pPr>
            <a:r>
              <a:rPr lang="fr-FR" dirty="0">
                <a:latin typeface="Trebuchet MS" pitchFamily="34" charset="0"/>
              </a:rPr>
              <a:t>Présence de poches insalubres diffuses sur la commune, on retrouve plutôt de l’habitat dégradé.</a:t>
            </a:r>
          </a:p>
          <a:p>
            <a:pPr marL="273050" indent="-273050" eaLnBrk="0" hangingPunct="0">
              <a:lnSpc>
                <a:spcPct val="90000"/>
              </a:lnSpc>
              <a:spcBef>
                <a:spcPts val="600"/>
              </a:spcBef>
              <a:buClr>
                <a:schemeClr val="accent1"/>
              </a:buClr>
              <a:buSzPct val="70000"/>
              <a:buFont typeface="Wingdings" pitchFamily="2" charset="2"/>
              <a:buChar char=""/>
            </a:pPr>
            <a:endParaRPr lang="fr-FR" dirty="0">
              <a:latin typeface="Trebuchet MS" pitchFamily="34" charset="0"/>
            </a:endParaRPr>
          </a:p>
          <a:p>
            <a:pPr marL="273050" indent="-273050" eaLnBrk="0" hangingPunct="0">
              <a:lnSpc>
                <a:spcPct val="90000"/>
              </a:lnSpc>
              <a:spcBef>
                <a:spcPts val="600"/>
              </a:spcBef>
              <a:buClr>
                <a:schemeClr val="accent1"/>
              </a:buClr>
              <a:buSzPct val="70000"/>
              <a:buFont typeface="Wingdings" pitchFamily="2" charset="2"/>
              <a:buChar char=""/>
            </a:pPr>
            <a:r>
              <a:rPr lang="fr-FR" dirty="0">
                <a:latin typeface="Trebuchet MS" pitchFamily="34" charset="0"/>
              </a:rPr>
              <a:t>Une présence d’habitats insalubres plus significatifs sur certains quartiers :</a:t>
            </a:r>
          </a:p>
          <a:p>
            <a:pPr marL="639763" lvl="1" indent="-273050" eaLnBrk="0" hangingPunct="0">
              <a:lnSpc>
                <a:spcPct val="90000"/>
              </a:lnSpc>
              <a:spcBef>
                <a:spcPct val="20000"/>
              </a:spcBef>
              <a:buClr>
                <a:schemeClr val="accent1"/>
              </a:buClr>
              <a:buSzPct val="80000"/>
              <a:buFont typeface="Wingdings" pitchFamily="2" charset="2"/>
              <a:buChar char=""/>
            </a:pPr>
            <a:r>
              <a:rPr lang="fr-FR" b="1" dirty="0">
                <a:solidFill>
                  <a:srgbClr val="FF0000"/>
                </a:solidFill>
                <a:latin typeface="Trebuchet MS" pitchFamily="34" charset="0"/>
              </a:rPr>
              <a:t>(Erima, Tearapae, Vaitiare…</a:t>
            </a:r>
            <a:r>
              <a:rPr lang="fr-FR" b="1" dirty="0" smtClean="0">
                <a:solidFill>
                  <a:srgbClr val="FF0000"/>
                </a:solidFill>
                <a:latin typeface="Trebuchet MS" pitchFamily="34" charset="0"/>
              </a:rPr>
              <a:t>)</a:t>
            </a:r>
          </a:p>
          <a:p>
            <a:pPr marL="366713" lvl="1" eaLnBrk="0" hangingPunct="0">
              <a:lnSpc>
                <a:spcPct val="90000"/>
              </a:lnSpc>
              <a:spcBef>
                <a:spcPct val="20000"/>
              </a:spcBef>
              <a:buClr>
                <a:schemeClr val="accent1"/>
              </a:buClr>
              <a:buSzPct val="80000"/>
            </a:pPr>
            <a:endParaRPr lang="fr-FR" b="1" dirty="0">
              <a:latin typeface="Trebuchet MS" pitchFamily="34" charset="0"/>
            </a:endParaRPr>
          </a:p>
          <a:p>
            <a:pPr marL="273050" indent="-273050" eaLnBrk="0" hangingPunct="0">
              <a:lnSpc>
                <a:spcPct val="90000"/>
              </a:lnSpc>
              <a:spcBef>
                <a:spcPts val="600"/>
              </a:spcBef>
              <a:buClr>
                <a:schemeClr val="accent1"/>
              </a:buClr>
              <a:buSzPct val="70000"/>
              <a:buFont typeface="Wingdings" pitchFamily="2" charset="2"/>
              <a:buChar char=""/>
            </a:pPr>
            <a:r>
              <a:rPr lang="fr-FR" dirty="0">
                <a:latin typeface="Trebuchet MS" pitchFamily="34" charset="0"/>
              </a:rPr>
              <a:t>11 quartiers CUCS dont 2 quartiers de priorité 1 </a:t>
            </a:r>
            <a:r>
              <a:rPr lang="fr-FR" dirty="0" smtClean="0">
                <a:latin typeface="Trebuchet MS" pitchFamily="34" charset="0"/>
              </a:rPr>
              <a:t>caractérisés </a:t>
            </a:r>
            <a:r>
              <a:rPr lang="fr-FR" dirty="0">
                <a:latin typeface="Trebuchet MS" pitchFamily="34" charset="0"/>
              </a:rPr>
              <a:t>par l’existence d’habitat </a:t>
            </a:r>
            <a:r>
              <a:rPr lang="fr-FR" dirty="0" smtClean="0">
                <a:latin typeface="Trebuchet MS" pitchFamily="34" charset="0"/>
              </a:rPr>
              <a:t>insalubre (</a:t>
            </a:r>
            <a:r>
              <a:rPr lang="fr-FR" sz="1600" dirty="0">
                <a:latin typeface="Trebuchet MS" pitchFamily="34" charset="0"/>
              </a:rPr>
              <a:t>population </a:t>
            </a:r>
            <a:r>
              <a:rPr lang="fr-FR" sz="1600" dirty="0" smtClean="0">
                <a:latin typeface="Trebuchet MS" pitchFamily="34" charset="0"/>
              </a:rPr>
              <a:t>CUCS: </a:t>
            </a:r>
            <a:r>
              <a:rPr lang="fr-FR" sz="1600" dirty="0">
                <a:latin typeface="Trebuchet MS" pitchFamily="34" charset="0"/>
              </a:rPr>
              <a:t>2 </a:t>
            </a:r>
            <a:r>
              <a:rPr lang="fr-FR" sz="1600" dirty="0" smtClean="0">
                <a:latin typeface="Trebuchet MS" pitchFamily="34" charset="0"/>
              </a:rPr>
              <a:t>787 habitants</a:t>
            </a:r>
            <a:r>
              <a:rPr lang="fr-FR" dirty="0" smtClean="0">
                <a:latin typeface="Trebuchet MS" pitchFamily="34" charset="0"/>
              </a:rPr>
              <a:t>)</a:t>
            </a:r>
          </a:p>
          <a:p>
            <a:pPr eaLnBrk="0" hangingPunct="0">
              <a:lnSpc>
                <a:spcPct val="90000"/>
              </a:lnSpc>
              <a:spcBef>
                <a:spcPts val="600"/>
              </a:spcBef>
              <a:buClr>
                <a:schemeClr val="accent1"/>
              </a:buClr>
              <a:buSzPct val="70000"/>
            </a:pPr>
            <a:endParaRPr lang="fr-FR" dirty="0" smtClean="0">
              <a:latin typeface="Trebuchet MS" pitchFamily="34" charset="0"/>
            </a:endParaRPr>
          </a:p>
          <a:p>
            <a:pPr marL="273050" indent="-273050" eaLnBrk="0" hangingPunct="0">
              <a:lnSpc>
                <a:spcPct val="90000"/>
              </a:lnSpc>
              <a:spcBef>
                <a:spcPts val="600"/>
              </a:spcBef>
              <a:buClr>
                <a:schemeClr val="accent1"/>
              </a:buClr>
              <a:buSzPct val="70000"/>
              <a:buFont typeface="Wingdings" pitchFamily="2" charset="2"/>
              <a:buChar char=""/>
            </a:pPr>
            <a:r>
              <a:rPr lang="fr-FR" dirty="0" smtClean="0">
                <a:latin typeface="Trebuchet MS" pitchFamily="34" charset="0"/>
              </a:rPr>
              <a:t>Après révision en janvier 2015 de la géographie prioritaire,</a:t>
            </a:r>
          </a:p>
          <a:p>
            <a:pPr eaLnBrk="0" hangingPunct="0">
              <a:lnSpc>
                <a:spcPct val="90000"/>
              </a:lnSpc>
              <a:spcBef>
                <a:spcPts val="600"/>
              </a:spcBef>
              <a:buClr>
                <a:schemeClr val="accent1"/>
              </a:buClr>
              <a:buSzPct val="70000"/>
            </a:pPr>
            <a:r>
              <a:rPr lang="fr-FR" dirty="0" smtClean="0">
                <a:latin typeface="Trebuchet MS" pitchFamily="34" charset="0"/>
              </a:rPr>
              <a:t>	6 quartiers CUCS (</a:t>
            </a:r>
            <a:r>
              <a:rPr lang="fr-FR" sz="1600" dirty="0" smtClean="0">
                <a:latin typeface="Trebuchet MS" pitchFamily="34" charset="0"/>
              </a:rPr>
              <a:t>population CUCS: 3652 habitants</a:t>
            </a:r>
            <a:r>
              <a:rPr lang="fr-FR" dirty="0" smtClean="0">
                <a:latin typeface="Trebuchet MS" pitchFamily="34" charset="0"/>
              </a:rPr>
              <a:t>)</a:t>
            </a:r>
          </a:p>
          <a:p>
            <a:pPr eaLnBrk="0" hangingPunct="0">
              <a:lnSpc>
                <a:spcPct val="90000"/>
              </a:lnSpc>
              <a:spcBef>
                <a:spcPts val="600"/>
              </a:spcBef>
              <a:buClr>
                <a:schemeClr val="accent1"/>
              </a:buClr>
              <a:buSzPct val="70000"/>
            </a:pPr>
            <a:endParaRPr lang="fr-FR" dirty="0" smtClean="0">
              <a:latin typeface="Trebuchet MS" pitchFamily="34" charset="0"/>
            </a:endParaRPr>
          </a:p>
          <a:p>
            <a:pPr marL="273050" lvl="1" indent="-273050" eaLnBrk="0" hangingPunct="0">
              <a:lnSpc>
                <a:spcPct val="90000"/>
              </a:lnSpc>
              <a:spcBef>
                <a:spcPts val="600"/>
              </a:spcBef>
              <a:buClr>
                <a:schemeClr val="accent1"/>
              </a:buClr>
              <a:buSzPct val="70000"/>
              <a:buFont typeface="Wingdings" pitchFamily="2" charset="2"/>
              <a:buChar char=""/>
            </a:pPr>
            <a:r>
              <a:rPr lang="fr-FR" dirty="0" smtClean="0">
                <a:latin typeface="Trebuchet MS" pitchFamily="34" charset="0"/>
              </a:rPr>
              <a:t>Absence de programme RHI sur la commune</a:t>
            </a:r>
          </a:p>
          <a:p>
            <a:pPr marL="273050" indent="-273050" eaLnBrk="0" hangingPunct="0">
              <a:lnSpc>
                <a:spcPct val="90000"/>
              </a:lnSpc>
              <a:spcBef>
                <a:spcPts val="600"/>
              </a:spcBef>
              <a:buClr>
                <a:schemeClr val="accent1"/>
              </a:buClr>
              <a:buSzPct val="70000"/>
              <a:buFont typeface="Wingdings" pitchFamily="2" charset="2"/>
              <a:buChar char=""/>
            </a:pPr>
            <a:endParaRPr lang="fr-FR" sz="1600" dirty="0" smtClean="0">
              <a:latin typeface="Trebuchet MS" pitchFamily="34" charset="0"/>
            </a:endParaRPr>
          </a:p>
          <a:p>
            <a:pPr eaLnBrk="0" hangingPunct="0">
              <a:lnSpc>
                <a:spcPct val="90000"/>
              </a:lnSpc>
              <a:spcBef>
                <a:spcPts val="600"/>
              </a:spcBef>
              <a:buClr>
                <a:schemeClr val="accent1"/>
              </a:buClr>
              <a:buSzPct val="70000"/>
            </a:pPr>
            <a:endParaRPr lang="fr-FR" sz="1600" dirty="0" smtClean="0">
              <a:latin typeface="Trebuchet MS" pitchFamily="34" charset="0"/>
            </a:endParaRPr>
          </a:p>
          <a:p>
            <a:pPr eaLnBrk="0" hangingPunct="0">
              <a:lnSpc>
                <a:spcPct val="90000"/>
              </a:lnSpc>
              <a:spcBef>
                <a:spcPts val="600"/>
              </a:spcBef>
              <a:buClr>
                <a:schemeClr val="accent1"/>
              </a:buClr>
              <a:buSzPct val="70000"/>
            </a:pPr>
            <a:endParaRPr lang="fr-FR" sz="1600" dirty="0" smtClean="0">
              <a:latin typeface="Trebuchet MS" pitchFamily="34" charset="0"/>
            </a:endParaRPr>
          </a:p>
          <a:p>
            <a:pPr eaLnBrk="0" hangingPunct="0">
              <a:lnSpc>
                <a:spcPct val="90000"/>
              </a:lnSpc>
              <a:spcBef>
                <a:spcPts val="600"/>
              </a:spcBef>
              <a:buClr>
                <a:schemeClr val="accent1"/>
              </a:buClr>
              <a:buSzPct val="70000"/>
            </a:pPr>
            <a:endParaRPr lang="fr-FR" sz="1600" dirty="0">
              <a:latin typeface="Trebuchet MS" pitchFamily="34" charset="0"/>
            </a:endParaRPr>
          </a:p>
          <a:p>
            <a:pPr eaLnBrk="0" hangingPunct="0">
              <a:lnSpc>
                <a:spcPct val="90000"/>
              </a:lnSpc>
              <a:spcBef>
                <a:spcPts val="600"/>
              </a:spcBef>
              <a:buClr>
                <a:schemeClr val="accent1"/>
              </a:buClr>
              <a:buSzPct val="70000"/>
            </a:pPr>
            <a:endParaRPr lang="fr-FR" sz="2000" dirty="0">
              <a:latin typeface="Trebuchet MS" pitchFamily="34" charset="0"/>
            </a:endParaRPr>
          </a:p>
          <a:p>
            <a:pPr marL="273050" indent="-273050" eaLnBrk="0" hangingPunct="0">
              <a:lnSpc>
                <a:spcPct val="90000"/>
              </a:lnSpc>
              <a:spcBef>
                <a:spcPts val="600"/>
              </a:spcBef>
              <a:buClr>
                <a:schemeClr val="accent1"/>
              </a:buClr>
              <a:buSzPct val="70000"/>
              <a:buFont typeface="Wingdings" pitchFamily="2" charset="2"/>
              <a:buChar char=""/>
            </a:pPr>
            <a:endParaRPr lang="fr-FR" sz="1600" dirty="0">
              <a:latin typeface="Trebuchet MS" pitchFamily="34" charset="0"/>
            </a:endParaRPr>
          </a:p>
        </p:txBody>
      </p:sp>
      <p:pic>
        <p:nvPicPr>
          <p:cNvPr id="2" name="Image 1" descr="frise.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449622" cy="6858000"/>
          </a:xfrm>
          <a:prstGeom prst="rect">
            <a:avLst/>
          </a:prstGeom>
        </p:spPr>
      </p:pic>
    </p:spTree>
    <p:extLst>
      <p:ext uri="{BB962C8B-B14F-4D97-AF65-F5344CB8AC3E}">
        <p14:creationId xmlns:p14="http://schemas.microsoft.com/office/powerpoint/2010/main" xmlns="" val="1644686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pied de page 4"/>
          <p:cNvSpPr txBox="1">
            <a:spLocks/>
          </p:cNvSpPr>
          <p:nvPr/>
        </p:nvSpPr>
        <p:spPr bwMode="auto">
          <a:xfrm>
            <a:off x="2240377" y="6431762"/>
            <a:ext cx="5143500" cy="426237"/>
          </a:xfrm>
          <a:prstGeom prst="rect">
            <a:avLst/>
          </a:prstGeom>
          <a:noFill/>
          <a:ln w="9525">
            <a:noFill/>
            <a:miter lim="800000"/>
            <a:headEnd/>
            <a:tailEnd/>
          </a:ln>
        </p:spPr>
        <p:txBody>
          <a:bodyPr anchor="b"/>
          <a:lstStyle/>
          <a:p>
            <a:endParaRPr lang="fr-FR" sz="1200" i="1" dirty="0"/>
          </a:p>
          <a:p>
            <a:r>
              <a:rPr lang="fr-FR" sz="1200" i="1" dirty="0"/>
              <a:t>*Repérage non exhaustif des zones d’habitats insalubres </a:t>
            </a:r>
          </a:p>
          <a:p>
            <a:r>
              <a:rPr lang="fr-FR" sz="1200" i="1" dirty="0"/>
              <a:t>Source : Etude habitat indigne – 2013 SMCUCS</a:t>
            </a:r>
          </a:p>
        </p:txBody>
      </p:sp>
      <p:pic>
        <p:nvPicPr>
          <p:cNvPr id="25602" name="Picture 2"/>
          <p:cNvPicPr>
            <a:picLocks noChangeAspect="1" noChangeArrowheads="1"/>
          </p:cNvPicPr>
          <p:nvPr/>
        </p:nvPicPr>
        <p:blipFill>
          <a:blip r:embed="rId3"/>
          <a:srcRect l="4688" t="8405" r="3825" b="8789"/>
          <a:stretch>
            <a:fillRect/>
          </a:stretch>
        </p:blipFill>
        <p:spPr bwMode="auto">
          <a:xfrm>
            <a:off x="1437642" y="0"/>
            <a:ext cx="7706357" cy="5942901"/>
          </a:xfrm>
          <a:prstGeom prst="rect">
            <a:avLst/>
          </a:prstGeom>
          <a:noFill/>
          <a:ln w="9525">
            <a:noFill/>
            <a:miter lim="800000"/>
            <a:headEnd/>
            <a:tailEnd/>
          </a:ln>
        </p:spPr>
      </p:pic>
      <p:pic>
        <p:nvPicPr>
          <p:cNvPr id="2" name="Image 1" descr="fris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437642" cy="6858000"/>
          </a:xfrm>
          <a:prstGeom prst="rect">
            <a:avLst/>
          </a:prstGeom>
        </p:spPr>
      </p:pic>
    </p:spTree>
    <p:extLst>
      <p:ext uri="{BB962C8B-B14F-4D97-AF65-F5344CB8AC3E}">
        <p14:creationId xmlns:p14="http://schemas.microsoft.com/office/powerpoint/2010/main" xmlns="" val="3984782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srcRect l="26711" t="30186" r="26093" b="7982"/>
          <a:stretch>
            <a:fillRect/>
          </a:stretch>
        </p:blipFill>
        <p:spPr bwMode="auto">
          <a:xfrm>
            <a:off x="1617347" y="1319213"/>
            <a:ext cx="5367196" cy="5516562"/>
          </a:xfrm>
          <a:prstGeom prst="rect">
            <a:avLst/>
          </a:prstGeom>
          <a:noFill/>
          <a:ln w="9525">
            <a:noFill/>
            <a:miter lim="800000"/>
            <a:headEnd/>
            <a:tailEnd/>
          </a:ln>
        </p:spPr>
      </p:pic>
      <p:sp>
        <p:nvSpPr>
          <p:cNvPr id="27650" name="Rectangle 7"/>
          <p:cNvSpPr>
            <a:spLocks noChangeArrowheads="1"/>
          </p:cNvSpPr>
          <p:nvPr/>
        </p:nvSpPr>
        <p:spPr bwMode="auto">
          <a:xfrm>
            <a:off x="827088" y="652113"/>
            <a:ext cx="8172450" cy="366713"/>
          </a:xfrm>
          <a:prstGeom prst="rect">
            <a:avLst/>
          </a:prstGeom>
          <a:noFill/>
          <a:ln w="9525">
            <a:noFill/>
            <a:miter lim="800000"/>
            <a:headEnd/>
            <a:tailEnd/>
          </a:ln>
        </p:spPr>
        <p:txBody>
          <a:bodyPr>
            <a:spAutoFit/>
          </a:bodyPr>
          <a:lstStyle/>
          <a:p>
            <a:pPr algn="ctr" eaLnBrk="0" hangingPunct="0"/>
            <a:r>
              <a:rPr lang="fr-FR" dirty="0">
                <a:solidFill>
                  <a:srgbClr val="FF0000"/>
                </a:solidFill>
              </a:rPr>
              <a:t>Interventions de la police municipale</a:t>
            </a:r>
          </a:p>
        </p:txBody>
      </p:sp>
      <p:sp>
        <p:nvSpPr>
          <p:cNvPr id="27651" name="ZoneTexte 10"/>
          <p:cNvSpPr txBox="1">
            <a:spLocks noChangeArrowheads="1"/>
          </p:cNvSpPr>
          <p:nvPr/>
        </p:nvSpPr>
        <p:spPr bwMode="auto">
          <a:xfrm>
            <a:off x="7417734" y="6060322"/>
            <a:ext cx="1187450" cy="646112"/>
          </a:xfrm>
          <a:prstGeom prst="rect">
            <a:avLst/>
          </a:prstGeom>
          <a:noFill/>
          <a:ln w="9525">
            <a:noFill/>
            <a:miter lim="800000"/>
            <a:headEnd/>
            <a:tailEnd/>
          </a:ln>
        </p:spPr>
        <p:txBody>
          <a:bodyPr>
            <a:spAutoFit/>
          </a:bodyPr>
          <a:lstStyle/>
          <a:p>
            <a:pPr algn="ctr"/>
            <a:r>
              <a:rPr lang="fr-FR" sz="1200" i="1" dirty="0"/>
              <a:t>Source: Police municipale</a:t>
            </a:r>
          </a:p>
        </p:txBody>
      </p:sp>
      <p:sp>
        <p:nvSpPr>
          <p:cNvPr id="27652" name="ZoneTexte 13"/>
          <p:cNvSpPr txBox="1">
            <a:spLocks noChangeArrowheads="1"/>
          </p:cNvSpPr>
          <p:nvPr/>
        </p:nvSpPr>
        <p:spPr bwMode="auto">
          <a:xfrm>
            <a:off x="6984542" y="1358310"/>
            <a:ext cx="2159458" cy="4524316"/>
          </a:xfrm>
          <a:prstGeom prst="rect">
            <a:avLst/>
          </a:prstGeom>
          <a:noFill/>
          <a:ln w="9525">
            <a:noFill/>
            <a:miter lim="800000"/>
            <a:headEnd/>
            <a:tailEnd/>
          </a:ln>
        </p:spPr>
        <p:txBody>
          <a:bodyPr wrap="square">
            <a:spAutoFit/>
          </a:bodyPr>
          <a:lstStyle/>
          <a:p>
            <a:pPr eaLnBrk="0" hangingPunct="0"/>
            <a:r>
              <a:rPr lang="fr-FR" sz="1600" dirty="0"/>
              <a:t>ERIMA : 19%  (soit 99)        </a:t>
            </a:r>
          </a:p>
          <a:p>
            <a:pPr eaLnBrk="0" hangingPunct="0"/>
            <a:endParaRPr lang="fr-FR" sz="1600" dirty="0"/>
          </a:p>
          <a:p>
            <a:pPr eaLnBrk="0" hangingPunct="0"/>
            <a:r>
              <a:rPr lang="fr-FR" sz="1600" dirty="0"/>
              <a:t>TEARAPAE : 4%  (20)  </a:t>
            </a:r>
          </a:p>
          <a:p>
            <a:pPr eaLnBrk="0" hangingPunct="0"/>
            <a:endParaRPr lang="fr-FR" sz="1600" dirty="0"/>
          </a:p>
          <a:p>
            <a:pPr eaLnBrk="0" hangingPunct="0"/>
            <a:r>
              <a:rPr lang="fr-FR" sz="1600" dirty="0"/>
              <a:t>TEFAAROA : 5%  (28)</a:t>
            </a:r>
          </a:p>
          <a:p>
            <a:pPr eaLnBrk="0" hangingPunct="0"/>
            <a:endParaRPr lang="fr-FR" sz="1600" dirty="0"/>
          </a:p>
          <a:p>
            <a:pPr eaLnBrk="0" hangingPunct="0"/>
            <a:r>
              <a:rPr lang="fr-FR" sz="1600" dirty="0"/>
              <a:t>PAPAOA : 2%  (12)</a:t>
            </a:r>
          </a:p>
          <a:p>
            <a:pPr eaLnBrk="0" hangingPunct="0"/>
            <a:endParaRPr lang="fr-FR" sz="1600" dirty="0"/>
          </a:p>
          <a:p>
            <a:pPr eaLnBrk="0" hangingPunct="0"/>
            <a:r>
              <a:rPr lang="fr-FR" sz="1600" dirty="0"/>
              <a:t>PARUAU : 7%  (35)</a:t>
            </a:r>
          </a:p>
          <a:p>
            <a:pPr eaLnBrk="0" hangingPunct="0"/>
            <a:endParaRPr lang="fr-FR" sz="1600" dirty="0"/>
          </a:p>
          <a:p>
            <a:pPr eaLnBrk="0" hangingPunct="0"/>
            <a:r>
              <a:rPr lang="fr-FR" sz="1600" dirty="0"/>
              <a:t>ARAHIRI : 3%   (12)</a:t>
            </a:r>
          </a:p>
          <a:p>
            <a:pPr eaLnBrk="0" hangingPunct="0"/>
            <a:endParaRPr lang="fr-FR" sz="1600" dirty="0"/>
          </a:p>
          <a:p>
            <a:pPr eaLnBrk="0" hangingPunct="0"/>
            <a:r>
              <a:rPr lang="fr-FR" sz="1600" dirty="0"/>
              <a:t>VAIPOOPOO : 2%  (11)</a:t>
            </a:r>
          </a:p>
          <a:p>
            <a:pPr eaLnBrk="0" hangingPunct="0"/>
            <a:endParaRPr lang="fr-FR" sz="1600" dirty="0"/>
          </a:p>
          <a:p>
            <a:pPr eaLnBrk="0" hangingPunct="0"/>
            <a:r>
              <a:rPr lang="fr-FR" sz="1600" dirty="0"/>
              <a:t>AUTRES SECTEURS : 58% (302)</a:t>
            </a:r>
          </a:p>
          <a:p>
            <a:pPr eaLnBrk="0" hangingPunct="0"/>
            <a:endParaRPr lang="fr-FR" sz="1600" dirty="0"/>
          </a:p>
          <a:p>
            <a:pPr eaLnBrk="0" hangingPunct="0"/>
            <a:endParaRPr lang="fr-FR" sz="1600" dirty="0"/>
          </a:p>
        </p:txBody>
      </p:sp>
      <p:sp>
        <p:nvSpPr>
          <p:cNvPr id="27653" name="Rectangle 7"/>
          <p:cNvSpPr>
            <a:spLocks noChangeArrowheads="1"/>
          </p:cNvSpPr>
          <p:nvPr/>
        </p:nvSpPr>
        <p:spPr bwMode="auto">
          <a:xfrm>
            <a:off x="827088" y="94847"/>
            <a:ext cx="8172450" cy="427037"/>
          </a:xfrm>
          <a:prstGeom prst="rect">
            <a:avLst/>
          </a:prstGeom>
          <a:noFill/>
          <a:ln w="9525">
            <a:noFill/>
            <a:miter lim="800000"/>
            <a:headEnd/>
            <a:tailEnd/>
          </a:ln>
        </p:spPr>
        <p:txBody>
          <a:bodyPr>
            <a:spAutoFit/>
          </a:bodyPr>
          <a:lstStyle/>
          <a:p>
            <a:pPr algn="ctr" eaLnBrk="0" hangingPunct="0"/>
            <a:r>
              <a:rPr lang="fr-FR" sz="2200" b="1" dirty="0"/>
              <a:t>LES FAITS DE DELINQUANCE EN 2013</a:t>
            </a:r>
          </a:p>
        </p:txBody>
      </p:sp>
      <p:pic>
        <p:nvPicPr>
          <p:cNvPr id="2" name="Image 1" descr="frise.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2225"/>
            <a:ext cx="1528655" cy="6858000"/>
          </a:xfrm>
          <a:prstGeom prst="rect">
            <a:avLst/>
          </a:prstGeom>
        </p:spPr>
      </p:pic>
    </p:spTree>
    <p:extLst>
      <p:ext uri="{BB962C8B-B14F-4D97-AF65-F5344CB8AC3E}">
        <p14:creationId xmlns:p14="http://schemas.microsoft.com/office/powerpoint/2010/main" xmlns="" val="2623540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quarter" idx="4294967295"/>
            <p:extLst>
              <p:ext uri="{D42A27DB-BD31-4B8C-83A1-F6EECF244321}">
                <p14:modId xmlns:p14="http://schemas.microsoft.com/office/powerpoint/2010/main" xmlns="" val="3307742785"/>
              </p:ext>
            </p:extLst>
          </p:nvPr>
        </p:nvGraphicFramePr>
        <p:xfrm>
          <a:off x="1941197" y="0"/>
          <a:ext cx="7015643" cy="68580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age 1" descr="frise.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473583" cy="6858000"/>
          </a:xfrm>
          <a:prstGeom prst="rect">
            <a:avLst/>
          </a:prstGeom>
        </p:spPr>
      </p:pic>
      <p:sp>
        <p:nvSpPr>
          <p:cNvPr id="5" name="Rectangle 7"/>
          <p:cNvSpPr>
            <a:spLocks noChangeArrowheads="1"/>
          </p:cNvSpPr>
          <p:nvPr/>
        </p:nvSpPr>
        <p:spPr bwMode="auto">
          <a:xfrm>
            <a:off x="1749130" y="94847"/>
            <a:ext cx="7250407" cy="427037"/>
          </a:xfrm>
          <a:prstGeom prst="rect">
            <a:avLst/>
          </a:prstGeom>
          <a:noFill/>
          <a:ln w="9525">
            <a:noFill/>
            <a:miter lim="800000"/>
            <a:headEnd/>
            <a:tailEnd/>
          </a:ln>
        </p:spPr>
        <p:txBody>
          <a:bodyPr wrap="square">
            <a:spAutoFit/>
          </a:bodyPr>
          <a:lstStyle/>
          <a:p>
            <a:pPr algn="ctr" eaLnBrk="0" hangingPunct="0"/>
            <a:r>
              <a:rPr lang="fr-FR" sz="2200" b="1" dirty="0"/>
              <a:t>LES FAITS DE DELINQUANCE EN 2013</a:t>
            </a:r>
          </a:p>
        </p:txBody>
      </p:sp>
    </p:spTree>
    <p:extLst>
      <p:ext uri="{BB962C8B-B14F-4D97-AF65-F5344CB8AC3E}">
        <p14:creationId xmlns:p14="http://schemas.microsoft.com/office/powerpoint/2010/main" xmlns="" val="2505622043"/>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docProps/app.xml><?xml version="1.0" encoding="utf-8"?>
<Properties xmlns="http://schemas.openxmlformats.org/officeDocument/2006/extended-properties" xmlns:vt="http://schemas.openxmlformats.org/officeDocument/2006/docPropsVTypes">
  <TotalTime>4637</TotalTime>
  <Words>2275</Words>
  <Application>Microsoft Office PowerPoint</Application>
  <PresentationFormat>Affichage à l'écran (4:3)</PresentationFormat>
  <Paragraphs>295</Paragraphs>
  <Slides>48</Slides>
  <Notes>8</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PRESENTATION DE LA  COMMUNE DE ARUE  Visite de M. Lionel BEFFRE,  Haut-commissaire  en Polynésie française  18 février 2015</vt:lpstr>
      <vt:lpstr>LOCALISATION</vt:lpstr>
      <vt:lpstr>QUELQUES CHIFFRES EN PREAMBULE</vt:lpstr>
      <vt:lpstr>Diapositive 4</vt:lpstr>
      <vt:lpstr>Diapositive 5</vt:lpstr>
      <vt:lpstr>Situation de l’habitat insalubre</vt:lpstr>
      <vt:lpstr>Diapositive 7</vt:lpstr>
      <vt:lpstr>Diapositive 8</vt:lpstr>
      <vt:lpstr>Diapositive 9</vt:lpstr>
      <vt:lpstr>LES PRINCIPALES ACTIONS REALISEES  DE 2008 A 2014</vt:lpstr>
      <vt:lpstr>DANS LE DOMAINE DE LA JEUNESSE</vt:lpstr>
      <vt:lpstr>DANS LE DOMAINE DE LA JEUNESSE</vt:lpstr>
      <vt:lpstr>DANS LE DOMAINE DE LA JEUNESSE</vt:lpstr>
      <vt:lpstr>DANS LE DOMAINE DE LA JEUNESSE</vt:lpstr>
      <vt:lpstr>DANS LE DOMAINE DE LA JEUNESSE</vt:lpstr>
      <vt:lpstr>DANS LE DOMAINE DU SOCIAL</vt:lpstr>
      <vt:lpstr>DANS LE DOMAINE DU SOCIAL</vt:lpstr>
      <vt:lpstr>DANS LE DOMAINE DU SOCIAL</vt:lpstr>
      <vt:lpstr>DANS LE DOMAINE DU SOCIAL</vt:lpstr>
      <vt:lpstr>DANS LE DOMAINE DU SOCIAL</vt:lpstr>
      <vt:lpstr>DANS LE DOMAINE DE L’EDUCATION</vt:lpstr>
      <vt:lpstr>DANS LE DOMAINE DE L’EDUCATION</vt:lpstr>
      <vt:lpstr>DANS LE DOMAINE DE LA SECURITE</vt:lpstr>
      <vt:lpstr>DANS LE DOMAINE DE LA SECURITE</vt:lpstr>
      <vt:lpstr>DANS LE DOMAINE DE L’EMPLOI</vt:lpstr>
      <vt:lpstr>DANS LE DOMAINE DE L’EMPLOI</vt:lpstr>
      <vt:lpstr>DANS LE DOMAINE DE L’HABITAT ET DU CADRE DE VIE</vt:lpstr>
      <vt:lpstr>DANS LE DOMAINE DE L’HABITAT ET DU CADRE DE VIE</vt:lpstr>
      <vt:lpstr>DANS LE DOMAINE DE L’ARTISANAT, DE LA CULTURE,  DU PATRIMOINE ET DU TOURISME</vt:lpstr>
      <vt:lpstr>DANS LE DOMAINE DE LA SANTE</vt:lpstr>
      <vt:lpstr>DANS LE DOMAINE DE L’AGRICULTURE</vt:lpstr>
      <vt:lpstr>DANS LE DOMAINE DE L’URBANISME ET DU FONCIER</vt:lpstr>
      <vt:lpstr>Il y a également de nombreuses autres opérations qui n’étaient pas prévues au programme 2008/2014 que nous avons réalisées</vt:lpstr>
      <vt:lpstr> NOTRE PROGRAMME  2014 - 2020</vt:lpstr>
      <vt:lpstr>DANS LE DOMAINE DE L’AMENAGEMENT</vt:lpstr>
      <vt:lpstr>DANS LE DOMAINE DE L’AMENAGEMENT</vt:lpstr>
      <vt:lpstr>DANS LE DOMAINE DE L’URBANISME</vt:lpstr>
      <vt:lpstr>DANS LE DOMAINE DE LA PECHE ET DE L’AGRICULTURE</vt:lpstr>
      <vt:lpstr>DANS LE DOMAINE DE L’ENVIRONNEMENT</vt:lpstr>
      <vt:lpstr>DANS LE DOMAINE DE L’AMELIORATION DU CADRE DE VIE, DE LA CULTURE ET DE L’ECONOMIE</vt:lpstr>
      <vt:lpstr>DANS LE DOMAINE DE LA JEUNESSE ET DU TRAVAIL</vt:lpstr>
      <vt:lpstr>DANS LE DOMAINE DE LA JEUNESSE ET DU TRAVAIL</vt:lpstr>
      <vt:lpstr>DANS LE DOMAINE DE LA JEUNESSE ET DU TRAVAIL</vt:lpstr>
      <vt:lpstr>DANS LE DOMAINE DE L’EMPLOI</vt:lpstr>
      <vt:lpstr>DANS LE DOMAINE DE LA SECURITE</vt:lpstr>
      <vt:lpstr>DANS LE DOMAINE DE LA SANTE</vt:lpstr>
      <vt:lpstr>Diapositive 47</vt:lpstr>
      <vt:lpstr>Diapositive 48</vt:lpstr>
    </vt:vector>
  </TitlesOfParts>
  <Company>Arue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PRINCIPALES ACTIONS REALISEES  DE 2008 A 2014</dc:title>
  <dc:creator>Aimana Berniere</dc:creator>
  <cp:lastModifiedBy>Florence</cp:lastModifiedBy>
  <cp:revision>91</cp:revision>
  <cp:lastPrinted>2015-02-16T23:12:24Z</cp:lastPrinted>
  <dcterms:created xsi:type="dcterms:W3CDTF">2015-02-13T20:48:24Z</dcterms:created>
  <dcterms:modified xsi:type="dcterms:W3CDTF">2015-02-19T00:40:56Z</dcterms:modified>
</cp:coreProperties>
</file>