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4" r:id="rId8"/>
    <p:sldId id="263" r:id="rId9"/>
    <p:sldId id="265" r:id="rId10"/>
    <p:sldId id="266" r:id="rId11"/>
    <p:sldId id="259"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97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EF638F3-C531-4085-A180-7D026978BF74}" type="datetimeFigureOut">
              <a:rPr lang="fr-FR" smtClean="0"/>
              <a:pPr/>
              <a:t>14/02/2013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7AAFFD-E2DA-4346-A346-C5CFCF38DB0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F638F3-C531-4085-A180-7D026978BF74}" type="datetimeFigureOut">
              <a:rPr lang="fr-FR" smtClean="0"/>
              <a:pPr/>
              <a:t>14/02/2013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7AAFFD-E2DA-4346-A346-C5CFCF38DB0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F638F3-C531-4085-A180-7D026978BF74}" type="datetimeFigureOut">
              <a:rPr lang="fr-FR" smtClean="0"/>
              <a:pPr/>
              <a:t>14/02/2013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7AAFFD-E2DA-4346-A346-C5CFCF38DB0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F638F3-C531-4085-A180-7D026978BF74}" type="datetimeFigureOut">
              <a:rPr lang="fr-FR" smtClean="0"/>
              <a:pPr/>
              <a:t>14/02/2013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7AAFFD-E2DA-4346-A346-C5CFCF38DB0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EF638F3-C531-4085-A180-7D026978BF74}" type="datetimeFigureOut">
              <a:rPr lang="fr-FR" smtClean="0"/>
              <a:pPr/>
              <a:t>14/02/2013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7AAFFD-E2DA-4346-A346-C5CFCF38DB0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EF638F3-C531-4085-A180-7D026978BF74}" type="datetimeFigureOut">
              <a:rPr lang="fr-FR" smtClean="0"/>
              <a:pPr/>
              <a:t>14/02/2013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7AAFFD-E2DA-4346-A346-C5CFCF38DB0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EF638F3-C531-4085-A180-7D026978BF74}" type="datetimeFigureOut">
              <a:rPr lang="fr-FR" smtClean="0"/>
              <a:pPr/>
              <a:t>14/02/2013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47AAFFD-E2DA-4346-A346-C5CFCF38DB0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EF638F3-C531-4085-A180-7D026978BF74}" type="datetimeFigureOut">
              <a:rPr lang="fr-FR" smtClean="0"/>
              <a:pPr/>
              <a:t>14/02/2013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47AAFFD-E2DA-4346-A346-C5CFCF38DB0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EF638F3-C531-4085-A180-7D026978BF74}" type="datetimeFigureOut">
              <a:rPr lang="fr-FR" smtClean="0"/>
              <a:pPr/>
              <a:t>14/02/2013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47AAFFD-E2DA-4346-A346-C5CFCF38DB0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EF638F3-C531-4085-A180-7D026978BF74}" type="datetimeFigureOut">
              <a:rPr lang="fr-FR" smtClean="0"/>
              <a:pPr/>
              <a:t>14/02/2013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7AAFFD-E2DA-4346-A346-C5CFCF38DB0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EF638F3-C531-4085-A180-7D026978BF74}" type="datetimeFigureOut">
              <a:rPr lang="fr-FR" smtClean="0"/>
              <a:pPr/>
              <a:t>14/02/2013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7AAFFD-E2DA-4346-A346-C5CFCF38DB0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638F3-C531-4085-A180-7D026978BF74}" type="datetimeFigureOut">
              <a:rPr lang="fr-FR" smtClean="0"/>
              <a:pPr/>
              <a:t>14/02/2013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AAFFD-E2DA-4346-A346-C5CFCF38DB0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643051"/>
            <a:ext cx="7772400" cy="1957400"/>
          </a:xfrm>
        </p:spPr>
        <p:style>
          <a:lnRef idx="1">
            <a:schemeClr val="accent3"/>
          </a:lnRef>
          <a:fillRef idx="2">
            <a:schemeClr val="accent3"/>
          </a:fillRef>
          <a:effectRef idx="1">
            <a:schemeClr val="accent3"/>
          </a:effectRef>
          <a:fontRef idx="minor">
            <a:schemeClr val="dk1"/>
          </a:fontRef>
        </p:style>
        <p:txBody>
          <a:bodyPr/>
          <a:lstStyle/>
          <a:p>
            <a:r>
              <a:rPr lang="fr-FR" dirty="0" smtClean="0"/>
              <a:t>Secteur Environnement</a:t>
            </a:r>
            <a:endParaRPr lang="fr-FR" dirty="0"/>
          </a:p>
        </p:txBody>
      </p:sp>
      <p:sp>
        <p:nvSpPr>
          <p:cNvPr id="3" name="Sous-titre 2"/>
          <p:cNvSpPr>
            <a:spLocks noGrp="1"/>
          </p:cNvSpPr>
          <p:nvPr>
            <p:ph type="subTitle" idx="1"/>
          </p:nvPr>
        </p:nvSpPr>
        <p:spPr/>
        <p:style>
          <a:lnRef idx="2">
            <a:schemeClr val="accent3"/>
          </a:lnRef>
          <a:fillRef idx="1">
            <a:schemeClr val="lt1"/>
          </a:fillRef>
          <a:effectRef idx="0">
            <a:schemeClr val="accent3"/>
          </a:effectRef>
          <a:fontRef idx="minor">
            <a:schemeClr val="dk1"/>
          </a:fontRef>
        </p:style>
        <p:txBody>
          <a:bodyPr/>
          <a:lstStyle/>
          <a:p>
            <a:r>
              <a:rPr lang="fr-FR" dirty="0" smtClean="0"/>
              <a:t>Objectif :Travailler avec rigueur et méthode pour des objectifs a long terme.</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3786214"/>
          </a:xfrm>
        </p:spPr>
        <p:style>
          <a:lnRef idx="1">
            <a:schemeClr val="accent1"/>
          </a:lnRef>
          <a:fillRef idx="2">
            <a:schemeClr val="accent1"/>
          </a:fillRef>
          <a:effectRef idx="1">
            <a:schemeClr val="accent1"/>
          </a:effectRef>
          <a:fontRef idx="minor">
            <a:schemeClr val="dk1"/>
          </a:fontRef>
        </p:style>
        <p:txBody>
          <a:bodyPr>
            <a:normAutofit/>
          </a:bodyPr>
          <a:lstStyle/>
          <a:p>
            <a:r>
              <a:rPr lang="fr-FR" dirty="0"/>
              <a:t>4/la loi de Pays sur la Responsabilité Elargie du Producteur présentée devant le CESC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530818_153813681433023_1714636319_n.jpg"/>
          <p:cNvPicPr>
            <a:picLocks noChangeAspect="1"/>
          </p:cNvPicPr>
          <p:nvPr/>
        </p:nvPicPr>
        <p:blipFill>
          <a:blip r:embed="rId2"/>
          <a:stretch>
            <a:fillRect/>
          </a:stretch>
        </p:blipFill>
        <p:spPr>
          <a:xfrm>
            <a:off x="142844" y="1000108"/>
            <a:ext cx="8569373" cy="48577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642918"/>
            <a:ext cx="8286808" cy="5632311"/>
          </a:xfrm>
          <a:prstGeom prst="rect">
            <a:avLst/>
          </a:prstGeom>
        </p:spPr>
        <p:txBody>
          <a:bodyPr wrap="square">
            <a:spAutoFit/>
          </a:bodyPr>
          <a:lstStyle/>
          <a:p>
            <a:r>
              <a:rPr lang="fr-FR" dirty="0"/>
              <a:t>Sanctionner et appliquer le principe du pollueur – payeur : L’actualisation des sanctions en conformité avec le Code pénal, leur applicabilité par l’introduction du régime administratif des amendes, a été fixée comme prioritaire. Trois textes importants ont été </a:t>
            </a:r>
            <a:r>
              <a:rPr lang="fr-FR" dirty="0" smtClean="0"/>
              <a:t>engagés</a:t>
            </a:r>
            <a:r>
              <a:rPr lang="fr-FR" dirty="0"/>
              <a:t> </a:t>
            </a:r>
            <a:r>
              <a:rPr lang="fr-FR" dirty="0" smtClean="0"/>
              <a:t>:         </a:t>
            </a:r>
          </a:p>
          <a:p>
            <a:r>
              <a:rPr lang="fr-FR" dirty="0"/>
              <a:t> </a:t>
            </a:r>
            <a:r>
              <a:rPr lang="fr-FR" dirty="0" smtClean="0"/>
              <a:t>                               -</a:t>
            </a:r>
            <a:r>
              <a:rPr lang="fr-FR" dirty="0"/>
              <a:t> la loi sur les </a:t>
            </a:r>
            <a:r>
              <a:rPr lang="fr-FR" dirty="0" smtClean="0"/>
              <a:t>espaces</a:t>
            </a:r>
          </a:p>
          <a:p>
            <a:endParaRPr lang="fr-FR" dirty="0" smtClean="0"/>
          </a:p>
          <a:p>
            <a:r>
              <a:rPr lang="fr-FR" dirty="0"/>
              <a:t> </a:t>
            </a:r>
            <a:r>
              <a:rPr lang="fr-FR" dirty="0" smtClean="0"/>
              <a:t>                               - les </a:t>
            </a:r>
            <a:r>
              <a:rPr lang="fr-FR" dirty="0"/>
              <a:t>dégazages </a:t>
            </a:r>
            <a:r>
              <a:rPr lang="fr-FR" dirty="0" smtClean="0"/>
              <a:t>maritimes</a:t>
            </a:r>
          </a:p>
          <a:p>
            <a:endParaRPr lang="fr-FR" dirty="0" smtClean="0"/>
          </a:p>
          <a:p>
            <a:r>
              <a:rPr lang="fr-FR" dirty="0" smtClean="0"/>
              <a:t>                                - la </a:t>
            </a:r>
            <a:r>
              <a:rPr lang="fr-FR" dirty="0"/>
              <a:t>loi sur les espèces</a:t>
            </a:r>
            <a:r>
              <a:rPr lang="fr-FR" dirty="0" smtClean="0"/>
              <a:t>.</a:t>
            </a:r>
          </a:p>
          <a:p>
            <a:endParaRPr lang="fr-FR" dirty="0" smtClean="0"/>
          </a:p>
          <a:p>
            <a:r>
              <a:rPr lang="fr-FR" dirty="0" smtClean="0"/>
              <a:t> </a:t>
            </a:r>
            <a:r>
              <a:rPr lang="fr-FR" dirty="0"/>
              <a:t>Une loi sur le pouvoir de police verra le jour au second semestre de 2012</a:t>
            </a:r>
            <a:r>
              <a:rPr lang="fr-FR" dirty="0" smtClean="0"/>
              <a:t>.</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p:txBody>
      </p:sp>
      <p:pic>
        <p:nvPicPr>
          <p:cNvPr id="1027" name="Picture 3" descr="C:\Documents and Settings\Kultur Prod\Bureau\conf photo\Mes documents\Mes documents\ta000000.jpg"/>
          <p:cNvPicPr>
            <a:picLocks noChangeAspect="1" noChangeArrowheads="1"/>
          </p:cNvPicPr>
          <p:nvPr/>
        </p:nvPicPr>
        <p:blipFill>
          <a:blip r:embed="rId2" cstate="print"/>
          <a:srcRect/>
          <a:stretch>
            <a:fillRect/>
          </a:stretch>
        </p:blipFill>
        <p:spPr bwMode="auto">
          <a:xfrm>
            <a:off x="714348" y="4286256"/>
            <a:ext cx="2214577" cy="1143008"/>
          </a:xfrm>
          <a:prstGeom prst="rect">
            <a:avLst/>
          </a:prstGeom>
          <a:noFill/>
        </p:spPr>
      </p:pic>
      <p:pic>
        <p:nvPicPr>
          <p:cNvPr id="1028" name="Picture 4" descr="C:\Documents and Settings\Kultur Prod\Bureau\conf photo\images (1).jpg"/>
          <p:cNvPicPr>
            <a:picLocks noChangeAspect="1" noChangeArrowheads="1"/>
          </p:cNvPicPr>
          <p:nvPr/>
        </p:nvPicPr>
        <p:blipFill>
          <a:blip r:embed="rId3"/>
          <a:srcRect/>
          <a:stretch>
            <a:fillRect/>
          </a:stretch>
        </p:blipFill>
        <p:spPr bwMode="auto">
          <a:xfrm>
            <a:off x="3500430" y="4286256"/>
            <a:ext cx="1817700" cy="1168520"/>
          </a:xfrm>
          <a:prstGeom prst="rect">
            <a:avLst/>
          </a:prstGeom>
          <a:noFill/>
        </p:spPr>
      </p:pic>
      <p:pic>
        <p:nvPicPr>
          <p:cNvPr id="6" name="Image 5" descr="requin-mako.jpg"/>
          <p:cNvPicPr>
            <a:picLocks noChangeAspect="1"/>
          </p:cNvPicPr>
          <p:nvPr/>
        </p:nvPicPr>
        <p:blipFill>
          <a:blip r:embed="rId4"/>
          <a:stretch>
            <a:fillRect/>
          </a:stretch>
        </p:blipFill>
        <p:spPr>
          <a:xfrm>
            <a:off x="5929322" y="4286256"/>
            <a:ext cx="1643074" cy="12341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0" dirty="0"/>
              <a:t> </a:t>
            </a:r>
            <a:r>
              <a:rPr lang="fr-FR" b="0" dirty="0" smtClean="0"/>
              <a:t>La </a:t>
            </a:r>
            <a:r>
              <a:rPr lang="fr-FR" b="0" dirty="0"/>
              <a:t>plus importante matière étant les tapages et bruits, </a:t>
            </a:r>
            <a:r>
              <a:rPr lang="fr-FR" b="0" dirty="0" smtClean="0"/>
              <a:t>    </a:t>
            </a:r>
            <a:r>
              <a:rPr lang="fr-FR" dirty="0" smtClean="0"/>
              <a:t>451</a:t>
            </a:r>
            <a:r>
              <a:rPr lang="fr-FR" b="0" dirty="0" smtClean="0"/>
              <a:t> </a:t>
            </a:r>
            <a:r>
              <a:rPr lang="fr-FR" b="0" dirty="0"/>
              <a:t>affaires </a:t>
            </a:r>
            <a:r>
              <a:rPr lang="fr-FR" b="0" dirty="0" smtClean="0"/>
              <a:t>poursuivis</a:t>
            </a:r>
            <a:r>
              <a:rPr lang="fr-FR" b="0" dirty="0"/>
              <a:t>.</a:t>
            </a:r>
            <a:endParaRPr lang="fr-FR" dirty="0"/>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a:xfrm>
            <a:off x="1792288" y="5715016"/>
            <a:ext cx="5486400" cy="457184"/>
          </a:xfrm>
        </p:spPr>
        <p:txBody>
          <a:bodyPr/>
          <a:lstStyle/>
          <a:p>
            <a:endParaRPr lang="fr-FR" dirty="0"/>
          </a:p>
        </p:txBody>
      </p:sp>
      <p:pic>
        <p:nvPicPr>
          <p:cNvPr id="2052" name="Picture 4" descr="C:\Documents and Settings\Kultur Prod\Bureau\conf photo\POLLUEUR PAYEUR\ENVIRONNEMENT DU BRUIT-AFFICHE 40X60.jpg"/>
          <p:cNvPicPr>
            <a:picLocks noChangeAspect="1" noChangeArrowheads="1"/>
          </p:cNvPicPr>
          <p:nvPr/>
        </p:nvPicPr>
        <p:blipFill>
          <a:blip r:embed="rId2"/>
          <a:srcRect/>
          <a:stretch>
            <a:fillRect/>
          </a:stretch>
        </p:blipFill>
        <p:spPr bwMode="auto">
          <a:xfrm>
            <a:off x="2786050" y="571480"/>
            <a:ext cx="2972497" cy="414340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25602"/>
          </a:xfrm>
        </p:spPr>
        <p:txBody>
          <a:bodyPr>
            <a:normAutofit fontScale="90000"/>
          </a:bodyPr>
          <a:lstStyle/>
          <a:p>
            <a:r>
              <a:rPr lang="fr-FR" dirty="0"/>
              <a:t> </a:t>
            </a:r>
            <a:r>
              <a:rPr lang="fr-FR" sz="3600" dirty="0"/>
              <a:t>E</a:t>
            </a:r>
            <a:r>
              <a:rPr lang="fr-FR" sz="3600" dirty="0" smtClean="0"/>
              <a:t>n </a:t>
            </a:r>
            <a:r>
              <a:rPr lang="fr-FR" sz="3600" dirty="0"/>
              <a:t>matière de dépôt d'ordure illégal, </a:t>
            </a:r>
            <a:r>
              <a:rPr lang="fr-FR" sz="3600" b="1" dirty="0"/>
              <a:t>28 </a:t>
            </a:r>
            <a:r>
              <a:rPr lang="fr-FR" sz="3600" dirty="0"/>
              <a:t>dossiers,</a:t>
            </a:r>
            <a:r>
              <a:rPr lang="fr-FR" dirty="0" smtClean="0"/>
              <a:t/>
            </a:r>
            <a:br>
              <a:rPr lang="fr-FR" dirty="0" smtClean="0"/>
            </a:br>
            <a:endParaRPr lang="fr-FR" dirty="0"/>
          </a:p>
        </p:txBody>
      </p:sp>
      <p:pic>
        <p:nvPicPr>
          <p:cNvPr id="4" name="Espace réservé du contenu 3" descr="ENVIRONNEMENT DEPOT D'ORDURES-AFFICHE 40X60.jpg"/>
          <p:cNvPicPr>
            <a:picLocks noGrp="1" noChangeAspect="1"/>
          </p:cNvPicPr>
          <p:nvPr>
            <p:ph idx="1"/>
          </p:nvPr>
        </p:nvPicPr>
        <p:blipFill>
          <a:blip r:embed="rId2"/>
          <a:stretch>
            <a:fillRect/>
          </a:stretch>
        </p:blipFill>
        <p:spPr>
          <a:xfrm>
            <a:off x="3061460" y="1600200"/>
            <a:ext cx="3021080"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154230"/>
          </a:xfrm>
        </p:spPr>
        <p:txBody>
          <a:bodyPr>
            <a:normAutofit/>
          </a:bodyPr>
          <a:lstStyle/>
          <a:p>
            <a:r>
              <a:rPr lang="fr-FR" sz="3200" dirty="0"/>
              <a:t>E</a:t>
            </a:r>
            <a:r>
              <a:rPr lang="fr-FR" sz="3200" dirty="0" smtClean="0"/>
              <a:t>n </a:t>
            </a:r>
            <a:r>
              <a:rPr lang="fr-FR" sz="3200" dirty="0"/>
              <a:t>matière de pollution, air, eau, sol, eau s'entendant des pollutions d'eau douce ou d'eau marine, 41 dossiers ont été </a:t>
            </a:r>
            <a:r>
              <a:rPr lang="fr-FR" sz="3200" dirty="0" smtClean="0"/>
              <a:t>poursuivis.</a:t>
            </a:r>
            <a:endParaRPr lang="fr-FR" sz="3200" dirty="0"/>
          </a:p>
        </p:txBody>
      </p:sp>
      <p:pic>
        <p:nvPicPr>
          <p:cNvPr id="3" name="Image 2" descr="ENVIRONNEMENT ABANDON DE DÉCHETS-AFFICHE 40X60.jpg"/>
          <p:cNvPicPr>
            <a:picLocks noChangeAspect="1"/>
          </p:cNvPicPr>
          <p:nvPr/>
        </p:nvPicPr>
        <p:blipFill>
          <a:blip r:embed="rId2"/>
          <a:stretch>
            <a:fillRect/>
          </a:stretch>
        </p:blipFill>
        <p:spPr>
          <a:xfrm>
            <a:off x="2283142" y="2071678"/>
            <a:ext cx="4577715" cy="47863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 </a:t>
            </a:r>
            <a:r>
              <a:rPr lang="fr-FR" dirty="0" smtClean="0"/>
              <a:t> Exploitation </a:t>
            </a:r>
            <a:r>
              <a:rPr lang="fr-FR" dirty="0"/>
              <a:t>de carrières, 1 seul dossier.</a:t>
            </a:r>
          </a:p>
        </p:txBody>
      </p:sp>
      <p:pic>
        <p:nvPicPr>
          <p:cNvPr id="3" name="Image 2" descr="ENVIRONNEMENT TRAVAUX NON AUTORISÉS-AFFICHE 40X60.jpg"/>
          <p:cNvPicPr>
            <a:picLocks noChangeAspect="1"/>
          </p:cNvPicPr>
          <p:nvPr/>
        </p:nvPicPr>
        <p:blipFill>
          <a:blip r:embed="rId2"/>
          <a:stretch>
            <a:fillRect/>
          </a:stretch>
        </p:blipFill>
        <p:spPr>
          <a:xfrm>
            <a:off x="2283142" y="1500174"/>
            <a:ext cx="4577715" cy="53578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25668"/>
          </a:xfrm>
        </p:spPr>
        <p:txBody>
          <a:bodyPr>
            <a:normAutofit fontScale="90000"/>
          </a:bodyPr>
          <a:lstStyle/>
          <a:p>
            <a:r>
              <a:rPr lang="fr-FR" dirty="0" smtClean="0"/>
              <a:t> En matière d'espèces protégées, ce sont principalement des tortues, 23 dossiers poursuivis.</a:t>
            </a:r>
            <a:br>
              <a:rPr lang="fr-FR" dirty="0" smtClean="0"/>
            </a:br>
            <a:r>
              <a:rPr lang="fr-FR" dirty="0" smtClean="0"/>
              <a:t>.</a:t>
            </a:r>
            <a:endParaRPr lang="fr-FR" dirty="0"/>
          </a:p>
        </p:txBody>
      </p:sp>
      <p:pic>
        <p:nvPicPr>
          <p:cNvPr id="4" name="Image 3" descr="421655_197188227051684_1245624853_ntortles.jpg"/>
          <p:cNvPicPr>
            <a:picLocks noChangeAspect="1"/>
          </p:cNvPicPr>
          <p:nvPr/>
        </p:nvPicPr>
        <p:blipFill>
          <a:blip r:embed="rId2"/>
          <a:stretch>
            <a:fillRect/>
          </a:stretch>
        </p:blipFill>
        <p:spPr>
          <a:xfrm>
            <a:off x="2857488" y="3143248"/>
            <a:ext cx="2867025" cy="28670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154230"/>
          </a:xfrm>
        </p:spPr>
        <p:txBody>
          <a:bodyPr>
            <a:normAutofit/>
          </a:bodyPr>
          <a:lstStyle/>
          <a:p>
            <a:r>
              <a:rPr lang="fr-FR" sz="3200" dirty="0"/>
              <a:t>E</a:t>
            </a:r>
            <a:r>
              <a:rPr lang="fr-FR" sz="3200" dirty="0" smtClean="0"/>
              <a:t>n </a:t>
            </a:r>
            <a:r>
              <a:rPr lang="fr-FR" sz="3200" dirty="0"/>
              <a:t>matière d'infractions à la législation sur la chasse, pêche, forêt nous avons été saisis de 14 dossiers qui ont donné lieu à </a:t>
            </a:r>
            <a:r>
              <a:rPr lang="fr-FR" sz="3200" dirty="0" smtClean="0"/>
              <a:t>poursuites.</a:t>
            </a:r>
            <a:endParaRPr lang="fr-FR" sz="3200" dirty="0"/>
          </a:p>
        </p:txBody>
      </p:sp>
      <p:pic>
        <p:nvPicPr>
          <p:cNvPr id="3074" name="Picture 2" descr="C:\Documents and Settings\Kultur Prod\Bureau\conf photo\POLLUEUR PAYEUR\3 volets 297x210 environnement-2.jpg"/>
          <p:cNvPicPr>
            <a:picLocks noChangeAspect="1" noChangeArrowheads="1"/>
          </p:cNvPicPr>
          <p:nvPr/>
        </p:nvPicPr>
        <p:blipFill>
          <a:blip r:embed="rId2"/>
          <a:srcRect/>
          <a:stretch>
            <a:fillRect/>
          </a:stretch>
        </p:blipFill>
        <p:spPr bwMode="auto">
          <a:xfrm>
            <a:off x="1544638" y="2901950"/>
            <a:ext cx="5027626" cy="324169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2613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fr-FR" sz="3200" dirty="0" smtClean="0"/>
              <a:t>2-Le </a:t>
            </a:r>
            <a:r>
              <a:rPr lang="fr-FR" sz="3200" dirty="0"/>
              <a:t>bilan des formations effectuées dans les communes sur les droits des policiers municipaux et le respects des procédures en matière de constatation et de sanction </a:t>
            </a:r>
            <a:r>
              <a:rPr lang="fr-FR" sz="3200" dirty="0" smtClean="0"/>
              <a:t>d'infractions.</a:t>
            </a:r>
            <a:br>
              <a:rPr lang="fr-FR" sz="3200" dirty="0" smtClean="0"/>
            </a:br>
            <a:r>
              <a:rPr lang="fr-FR" sz="3200" dirty="0"/>
              <a:t/>
            </a:r>
            <a:br>
              <a:rPr lang="fr-FR" sz="3200" dirty="0"/>
            </a:br>
            <a:r>
              <a:rPr lang="fr-FR" sz="3200" dirty="0" smtClean="0"/>
              <a:t>3-  L’état </a:t>
            </a:r>
            <a:r>
              <a:rPr lang="fr-FR" sz="3200" dirty="0"/>
              <a:t>d’avancement du projet de loi "recherche des infractions" qui permettra aux agents assermentés de l'administration du Pays de rechercher des infractions et de poursuivre leurs auteurs... possibilité aujourd'hui dévolue aux seuls agents assermentés de l'Etat.</a:t>
            </a:r>
            <a:br>
              <a:rPr lang="fr-FR" sz="3200" dirty="0"/>
            </a:br>
            <a:endParaRPr lang="fr-FR" sz="3200"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TotalTime>
  <Words>173</Words>
  <Application>Microsoft Office PowerPoint</Application>
  <PresentationFormat>Affichage à l'écran (4:3)</PresentationFormat>
  <Paragraphs>25</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Secteur Environnement</vt:lpstr>
      <vt:lpstr>Diapositive 2</vt:lpstr>
      <vt:lpstr> La plus importante matière étant les tapages et bruits,     451 affaires poursuivis.</vt:lpstr>
      <vt:lpstr> En matière de dépôt d'ordure illégal, 28 dossiers, </vt:lpstr>
      <vt:lpstr>En matière de pollution, air, eau, sol, eau s'entendant des pollutions d'eau douce ou d'eau marine, 41 dossiers ont été poursuivis.</vt:lpstr>
      <vt:lpstr>  Exploitation de carrières, 1 seul dossier.</vt:lpstr>
      <vt:lpstr> En matière d'espèces protégées, ce sont principalement des tortues, 23 dossiers poursuivis. .</vt:lpstr>
      <vt:lpstr>En matière d'infractions à la législation sur la chasse, pêche, forêt nous avons été saisis de 14 dossiers qui ont donné lieu à poursuites.</vt:lpstr>
      <vt:lpstr>2-Le bilan des formations effectuées dans les communes sur les droits des policiers municipaux et le respects des procédures en matière de constatation et de sanction d'infractions.  3-  L’état d’avancement du projet de loi "recherche des infractions" qui permettra aux agents assermentés de l'administration du Pays de rechercher des infractions et de poursuivre leurs auteurs... possibilité aujourd'hui dévolue aux seuls agents assermentés de l'Etat. </vt:lpstr>
      <vt:lpstr>4/la loi de Pays sur la Responsabilité Elargie du Producteur présentée devant le CESC</vt:lpstr>
      <vt:lpstr>Diapositive 11</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Secteur Environnement</dc:title>
  <dc:creator>User</dc:creator>
  <cp:lastModifiedBy>User</cp:lastModifiedBy>
  <cp:revision>32</cp:revision>
  <dcterms:created xsi:type="dcterms:W3CDTF">2013-02-13T01:13:51Z</dcterms:created>
  <dcterms:modified xsi:type="dcterms:W3CDTF">2013-02-14T20:17:18Z</dcterms:modified>
</cp:coreProperties>
</file>