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71" r:id="rId3"/>
    <p:sldId id="272" r:id="rId4"/>
    <p:sldId id="273" r:id="rId5"/>
    <p:sldId id="274" r:id="rId6"/>
    <p:sldId id="275" r:id="rId7"/>
    <p:sldId id="276" r:id="rId8"/>
    <p:sldId id="283" r:id="rId9"/>
    <p:sldId id="282" r:id="rId10"/>
    <p:sldId id="277" r:id="rId11"/>
    <p:sldId id="278" r:id="rId12"/>
    <p:sldId id="280" r:id="rId13"/>
    <p:sldId id="284" r:id="rId14"/>
    <p:sldId id="281"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73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517FCF-DE95-4B21-A953-2C15D46CDC98}" type="datetimeFigureOut">
              <a:rPr lang="fr-FR" smtClean="0"/>
              <a:pPr/>
              <a:t>19/10/2011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574FAC-630B-4C58-8C03-D2A4D63724DE}"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C2574FAC-630B-4C58-8C03-D2A4D63724DE}"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725892E9-F211-4E33-A003-F1721D528EBC}" type="datetime1">
              <a:rPr lang="fr-FR" smtClean="0"/>
              <a:pPr/>
              <a:t>19/10/2011</a:t>
            </a:fld>
            <a:endParaRPr lang="fr-BE"/>
          </a:p>
        </p:txBody>
      </p:sp>
      <p:sp>
        <p:nvSpPr>
          <p:cNvPr id="17" name="Espace réservé du pied de page 16"/>
          <p:cNvSpPr>
            <a:spLocks noGrp="1"/>
          </p:cNvSpPr>
          <p:nvPr>
            <p:ph type="ftr" sz="quarter" idx="11"/>
          </p:nvPr>
        </p:nvSpPr>
        <p:spPr/>
        <p:txBody>
          <a:bodyPr/>
          <a:lstStyle/>
          <a:p>
            <a:endParaRPr lang="fr-BE"/>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F4668DC-857F-487D-BFFA-8C0CA5037977}" type="slidenum">
              <a:rPr lang="fr-BE" smtClean="0"/>
              <a:pPr/>
              <a:t>‹N°›</a:t>
            </a:fld>
            <a:endParaRPr lang="fr-BE"/>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949D4C1-5081-4D04-BA70-47BCC1B9AAEE}" type="datetime1">
              <a:rPr lang="fr-FR" smtClean="0"/>
              <a:pPr/>
              <a:t>19/10/2011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CF4668DC-857F-487D-BFFA-8C0CA5037977}" type="slidenum">
              <a:rPr lang="fr-BE" smtClean="0"/>
              <a:pPr/>
              <a:t>‹N°›</a:t>
            </a:fld>
            <a:endParaRPr lang="fr-BE"/>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EEED815-4830-4368-BEFD-26FFFFB152D7}" type="datetime1">
              <a:rPr lang="fr-FR" smtClean="0"/>
              <a:pPr/>
              <a:t>19/10/2011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2" name="Titre vertical 1"/>
          <p:cNvSpPr>
            <a:spLocks noGrp="1"/>
          </p:cNvSpPr>
          <p:nvPr>
            <p:ph type="title" orient="vert"/>
          </p:nvPr>
        </p:nvSpPr>
        <p:spPr>
          <a:xfrm>
            <a:off x="7391400" y="304801"/>
            <a:ext cx="1447800" cy="5851525"/>
          </a:xfrm>
        </p:spPr>
        <p:txBody>
          <a:bodyPr vert="eaVert"/>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F27A7311-F3D1-45BE-A9AE-04CD3B95CB22}" type="datetime1">
              <a:rPr lang="fr-FR" smtClean="0"/>
              <a:pPr/>
              <a:t>19/10/2011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a:xfrm>
            <a:off x="4361688" y="1026372"/>
            <a:ext cx="457200" cy="441325"/>
          </a:xfrm>
        </p:spPr>
        <p:txBody>
          <a:bodyPr/>
          <a:lstStyle/>
          <a:p>
            <a:fld id="{CF4668DC-857F-487D-BFFA-8C0CA5037977}" type="slidenum">
              <a:rPr lang="fr-BE" smtClean="0"/>
              <a:pPr/>
              <a:t>‹N°›</a:t>
            </a:fld>
            <a:endParaRPr lang="fr-BE"/>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endParaRPr lang="fr-BE"/>
          </a:p>
        </p:txBody>
      </p:sp>
      <p:sp>
        <p:nvSpPr>
          <p:cNvPr id="4" name="Espace réservé de la date 3"/>
          <p:cNvSpPr>
            <a:spLocks noGrp="1"/>
          </p:cNvSpPr>
          <p:nvPr>
            <p:ph type="dt" sz="half" idx="10"/>
          </p:nvPr>
        </p:nvSpPr>
        <p:spPr/>
        <p:txBody>
          <a:bodyPr/>
          <a:lstStyle/>
          <a:p>
            <a:fld id="{2F3F6710-EB22-4A4F-8117-29320FD96B0E}" type="datetime1">
              <a:rPr lang="fr-FR" smtClean="0"/>
              <a:pPr/>
              <a:t>19/10/2011</a:t>
            </a:fld>
            <a:endParaRPr lang="fr-BE"/>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F4668DC-857F-487D-BFFA-8C0CA5037977}" type="slidenum">
              <a:rPr lang="fr-BE" smtClean="0"/>
              <a:pPr/>
              <a:t>‹N°›</a:t>
            </a:fld>
            <a:endParaRPr lang="fr-BE"/>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65229CE8-6760-49A7-9C33-A86BF4798BDF}" type="datetime1">
              <a:rPr lang="fr-FR" smtClean="0"/>
              <a:pPr/>
              <a:t>19/10/2011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C5CD33D9-F93D-4E3C-9B38-896D7B68142F}" type="datetime1">
              <a:rPr lang="fr-FR" smtClean="0"/>
              <a:pPr/>
              <a:t>19/10/2011</a:t>
            </a:fld>
            <a:endParaRPr lang="fr-BE"/>
          </a:p>
        </p:txBody>
      </p:sp>
      <p:sp>
        <p:nvSpPr>
          <p:cNvPr id="8" name="Espace réservé du pied de page 7"/>
          <p:cNvSpPr>
            <a:spLocks noGrp="1"/>
          </p:cNvSpPr>
          <p:nvPr>
            <p:ph type="ftr" sz="quarter" idx="11"/>
          </p:nvPr>
        </p:nvSpPr>
        <p:spPr>
          <a:xfrm>
            <a:off x="304800" y="6409944"/>
            <a:ext cx="3581400" cy="365760"/>
          </a:xfrm>
        </p:spPr>
        <p:txBody>
          <a:bodyPr/>
          <a:lstStyle/>
          <a:p>
            <a:endParaRPr lang="fr-BE"/>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CF4668DC-857F-487D-BFFA-8C0CA5037977}" type="slidenum">
              <a:rPr lang="fr-BE" smtClean="0"/>
              <a:pPr/>
              <a:t>‹N°›</a:t>
            </a:fld>
            <a:endParaRPr lang="fr-BE"/>
          </a:p>
        </p:txBody>
      </p:sp>
      <p:sp>
        <p:nvSpPr>
          <p:cNvPr id="23" name="Titre 22"/>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3F2A505E-A7BB-483F-BA43-A9660B0043B1}" type="datetime1">
              <a:rPr lang="fr-FR" smtClean="0"/>
              <a:pPr/>
              <a:t>19/10/2011</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a:xfrm>
            <a:off x="4343400" y="1036020"/>
            <a:ext cx="457200" cy="441325"/>
          </a:xfrm>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70464CFA-A75A-4880-BAA8-6E30C1A94696}" type="datetime1">
              <a:rPr lang="fr-FR" smtClean="0"/>
              <a:pPr/>
              <a:t>19/10/2011</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CF4668DC-857F-487D-BFFA-8C0CA5037977}" type="slidenum">
              <a:rPr lang="fr-BE" smtClean="0"/>
              <a:pPr/>
              <a:t>‹N°›</a:t>
            </a:fld>
            <a:endParaRPr lang="fr-BE"/>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9CC644CC-6D49-443E-A695-D8C8403B927F}" type="datetime1">
              <a:rPr lang="fr-FR" smtClean="0"/>
              <a:pPr/>
              <a:t>19/10/2011</a:t>
            </a:fld>
            <a:endParaRPr lang="fr-BE"/>
          </a:p>
        </p:txBody>
      </p:sp>
      <p:sp>
        <p:nvSpPr>
          <p:cNvPr id="6" name="Espace réservé du pied de page 5"/>
          <p:cNvSpPr>
            <a:spLocks noGrp="1"/>
          </p:cNvSpPr>
          <p:nvPr>
            <p:ph type="ftr" sz="quarter" idx="11"/>
          </p:nvPr>
        </p:nvSpPr>
        <p:spPr>
          <a:xfrm>
            <a:off x="301752" y="6410848"/>
            <a:ext cx="3383280" cy="365760"/>
          </a:xfrm>
        </p:spPr>
        <p:txBody>
          <a:bodyPr/>
          <a:lstStyle/>
          <a:p>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CF4668DC-857F-487D-BFFA-8C0CA5037977}" type="slidenum">
              <a:rPr lang="fr-BE" smtClean="0"/>
              <a:pPr/>
              <a:t>‹N°›</a:t>
            </a:fld>
            <a:endParaRPr lang="fr-BE"/>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fld id="{C444B744-26E9-456D-9CBE-E8DBA9BB45BB}" type="datetime1">
              <a:rPr lang="fr-FR" smtClean="0"/>
              <a:pPr/>
              <a:t>19/10/2011</a:t>
            </a:fld>
            <a:endParaRPr lang="fr-BE"/>
          </a:p>
        </p:txBody>
      </p:sp>
      <p:sp>
        <p:nvSpPr>
          <p:cNvPr id="6" name="Espace réservé du pied de page 5"/>
          <p:cNvSpPr>
            <a:spLocks noGrp="1"/>
          </p:cNvSpPr>
          <p:nvPr>
            <p:ph type="ftr" sz="quarter" idx="11"/>
          </p:nvPr>
        </p:nvSpPr>
        <p:spPr>
          <a:xfrm>
            <a:off x="301752" y="6410848"/>
            <a:ext cx="3584448" cy="365760"/>
          </a:xfrm>
        </p:spPr>
        <p:txBody>
          <a:bodyPr/>
          <a:lstStyle/>
          <a:p>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45CF690-CD5E-440C-8C09-7173F8655AD9}" type="datetime1">
              <a:rPr lang="fr-FR" smtClean="0"/>
              <a:pPr/>
              <a:t>19/10/2011</a:t>
            </a:fld>
            <a:endParaRPr lang="fr-BE"/>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fr-BE"/>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CF4668DC-857F-487D-BFFA-8C0CA5037977}" type="slidenum">
              <a:rPr lang="fr-BE" smtClean="0"/>
              <a:pPr/>
              <a:t>‹N°›</a:t>
            </a:fld>
            <a:endParaRPr lang="fr-BE"/>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daniel.r@ccism.p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cid:D10EC75C-6927-47C3-9B89-360379DD5368"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lstStyle/>
          <a:p>
            <a:endParaRPr lang="fr-FR" dirty="0" smtClean="0"/>
          </a:p>
          <a:p>
            <a:endParaRPr lang="fr-FR" dirty="0" smtClean="0"/>
          </a:p>
        </p:txBody>
      </p:sp>
      <p:sp>
        <p:nvSpPr>
          <p:cNvPr id="2" name="Titre 1"/>
          <p:cNvSpPr>
            <a:spLocks noGrp="1"/>
          </p:cNvSpPr>
          <p:nvPr>
            <p:ph type="ctrTitle"/>
          </p:nvPr>
        </p:nvSpPr>
        <p:spPr/>
        <p:txBody>
          <a:bodyPr>
            <a:normAutofit fontScale="90000"/>
          </a:bodyPr>
          <a:lstStyle/>
          <a:p>
            <a:r>
              <a:rPr lang="fr-FR" dirty="0" smtClean="0">
                <a:solidFill>
                  <a:srgbClr val="0070C0"/>
                </a:solidFill>
              </a:rPr>
              <a:t>Association </a:t>
            </a:r>
            <a:br>
              <a:rPr lang="fr-FR" dirty="0" smtClean="0">
                <a:solidFill>
                  <a:srgbClr val="0070C0"/>
                </a:solidFill>
              </a:rPr>
            </a:br>
            <a:r>
              <a:rPr lang="fr-FR" b="1" dirty="0" smtClean="0">
                <a:solidFill>
                  <a:srgbClr val="0070C0"/>
                </a:solidFill>
              </a:rPr>
              <a:t>CENTRE LABEL ET CONTRÔLE ELECTRIQUE</a:t>
            </a:r>
            <a:endParaRPr lang="fr-FR" b="1" dirty="0">
              <a:solidFill>
                <a:srgbClr val="0070C0"/>
              </a:solidFill>
            </a:endParaRPr>
          </a:p>
        </p:txBody>
      </p:sp>
      <p:pic>
        <p:nvPicPr>
          <p:cNvPr id="5" name="Image 4" descr="logo CLCE.png"/>
          <p:cNvPicPr/>
          <p:nvPr/>
        </p:nvPicPr>
        <p:blipFill>
          <a:blip r:embed="rId3" cstate="print"/>
          <a:srcRect/>
          <a:stretch>
            <a:fillRect/>
          </a:stretch>
        </p:blipFill>
        <p:spPr bwMode="auto">
          <a:xfrm>
            <a:off x="827584" y="2963173"/>
            <a:ext cx="7488832" cy="3130123"/>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u="sng" dirty="0" smtClean="0">
                <a:solidFill>
                  <a:srgbClr val="0070C0"/>
                </a:solidFill>
              </a:rPr>
              <a:t>Rôles et Missions</a:t>
            </a:r>
            <a:endParaRPr lang="fr-FR" sz="3200" b="1" u="sng" dirty="0">
              <a:solidFill>
                <a:srgbClr val="0070C0"/>
              </a:solidFill>
            </a:endParaRPr>
          </a:p>
        </p:txBody>
      </p:sp>
      <p:sp>
        <p:nvSpPr>
          <p:cNvPr id="3" name="Espace réservé du contenu 2"/>
          <p:cNvSpPr>
            <a:spLocks noGrp="1"/>
          </p:cNvSpPr>
          <p:nvPr>
            <p:ph sz="quarter" idx="1"/>
          </p:nvPr>
        </p:nvSpPr>
        <p:spPr/>
        <p:txBody>
          <a:bodyPr>
            <a:normAutofit/>
          </a:bodyPr>
          <a:lstStyle/>
          <a:p>
            <a:pPr algn="just"/>
            <a:r>
              <a:rPr lang="fr-FR" dirty="0" smtClean="0"/>
              <a:t>Amélioration de la sécurité des installations électriques. </a:t>
            </a:r>
          </a:p>
          <a:p>
            <a:pPr algn="just"/>
            <a:r>
              <a:rPr lang="fr-FR" dirty="0" smtClean="0"/>
              <a:t>Reconnaissance de la capacité des installateurs électriques à respecter les normes et règlementations en vigueur. (Notamment la NFC 15-100)</a:t>
            </a:r>
          </a:p>
          <a:p>
            <a:pPr algn="just"/>
            <a:r>
              <a:rPr lang="fr-FR" dirty="0" smtClean="0"/>
              <a:t>Sensibilisation et communication auprès des installateurs, consommateurs et producteurs d’électricité domestiques</a:t>
            </a:r>
          </a:p>
          <a:p>
            <a:pPr algn="just"/>
            <a:r>
              <a:rPr lang="fr-FR" dirty="0" smtClean="0"/>
              <a:t>Accompagnement des installateurs, le cas échéant, dans des démarches de progression et de formation.</a:t>
            </a:r>
          </a:p>
          <a:p>
            <a:endParaRPr lang="fr-FR" dirty="0" smtClean="0"/>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u="sng" dirty="0" smtClean="0">
                <a:solidFill>
                  <a:srgbClr val="0070C0"/>
                </a:solidFill>
              </a:rPr>
              <a:t>Moyens d’actions</a:t>
            </a:r>
            <a:endParaRPr lang="fr-FR" sz="3200" b="1" u="sng" dirty="0">
              <a:solidFill>
                <a:srgbClr val="0070C0"/>
              </a:solidFill>
            </a:endParaRPr>
          </a:p>
        </p:txBody>
      </p:sp>
      <p:sp>
        <p:nvSpPr>
          <p:cNvPr id="3" name="Espace réservé du contenu 2"/>
          <p:cNvSpPr>
            <a:spLocks noGrp="1"/>
          </p:cNvSpPr>
          <p:nvPr>
            <p:ph sz="quarter" idx="1"/>
          </p:nvPr>
        </p:nvSpPr>
        <p:spPr/>
        <p:txBody>
          <a:bodyPr/>
          <a:lstStyle/>
          <a:p>
            <a:pPr algn="just"/>
            <a:r>
              <a:rPr lang="fr-FR" dirty="0" smtClean="0"/>
              <a:t>Délivrer des</a:t>
            </a:r>
            <a:r>
              <a:rPr lang="fr-FR" b="1" dirty="0" smtClean="0"/>
              <a:t> Labels</a:t>
            </a:r>
            <a:r>
              <a:rPr lang="fr-FR" dirty="0" smtClean="0"/>
              <a:t> aux Electriciens installateurs.</a:t>
            </a:r>
          </a:p>
          <a:p>
            <a:pPr algn="just"/>
            <a:r>
              <a:rPr lang="fr-FR" dirty="0" smtClean="0"/>
              <a:t>Organiser les contrôles d’installations électriques dans le cadre de la labellisation ou du maintien de la labellisation des installateurs électriciens.</a:t>
            </a:r>
          </a:p>
          <a:p>
            <a:pPr algn="just"/>
            <a:r>
              <a:rPr lang="fr-FR" dirty="0" smtClean="0"/>
              <a:t>Fournir des attestations « types » et numérotées de conformité.</a:t>
            </a:r>
          </a:p>
          <a:p>
            <a:pPr algn="just"/>
            <a:r>
              <a:rPr lang="fr-FR" dirty="0" smtClean="0"/>
              <a:t>Organiser les formations labellisantes ou de remise à niveau pour les installateurs électriciens.</a:t>
            </a:r>
          </a:p>
          <a:p>
            <a:pPr algn="just"/>
            <a:r>
              <a:rPr lang="fr-FR" dirty="0" smtClean="0"/>
              <a:t>Lancer des actions de communication et d’information régulières</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u="sng" dirty="0" smtClean="0">
                <a:solidFill>
                  <a:srgbClr val="0070C0"/>
                </a:solidFill>
              </a:rPr>
              <a:t>Attribution des Labels</a:t>
            </a:r>
            <a:endParaRPr lang="fr-FR" sz="3200" b="1" u="sng" dirty="0">
              <a:solidFill>
                <a:srgbClr val="0070C0"/>
              </a:solidFill>
            </a:endParaRPr>
          </a:p>
        </p:txBody>
      </p:sp>
      <p:sp>
        <p:nvSpPr>
          <p:cNvPr id="3" name="Espace réservé du contenu 2"/>
          <p:cNvSpPr>
            <a:spLocks noGrp="1"/>
          </p:cNvSpPr>
          <p:nvPr>
            <p:ph sz="quarter" idx="1"/>
          </p:nvPr>
        </p:nvSpPr>
        <p:spPr/>
        <p:txBody>
          <a:bodyPr/>
          <a:lstStyle/>
          <a:p>
            <a:pPr algn="just"/>
            <a:r>
              <a:rPr lang="fr-FR" dirty="0" smtClean="0"/>
              <a:t>Tout patenté exerçant l’activité d’électricien peut faire une demande de Label CLCE Qualité et Sécurité Electrique, auprès du Pôle Entreprise de la CCISM.</a:t>
            </a:r>
          </a:p>
          <a:p>
            <a:pPr algn="just"/>
            <a:r>
              <a:rPr lang="fr-FR" dirty="0" smtClean="0"/>
              <a:t>Sa demande sera étudiée par le Comité Technique, notamment ses compétences et ses réalisations récentes. Si besoin, un contrôle sur site viendra valider le Label.</a:t>
            </a:r>
          </a:p>
          <a:p>
            <a:pPr algn="just"/>
            <a:r>
              <a:rPr lang="fr-FR" dirty="0" smtClean="0"/>
              <a:t>Le label sera nominatif et octroyé pour une période de 3 ans, tacitement reconductible à condition que les contrôles soient positifs.</a:t>
            </a:r>
          </a:p>
          <a:p>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Cas particulier pour les activités T13 et T14</a:t>
            </a:r>
            <a:endParaRPr lang="fr-FR" dirty="0"/>
          </a:p>
        </p:txBody>
      </p:sp>
      <p:sp>
        <p:nvSpPr>
          <p:cNvPr id="3" name="Espace réservé du contenu 2"/>
          <p:cNvSpPr>
            <a:spLocks noGrp="1"/>
          </p:cNvSpPr>
          <p:nvPr>
            <p:ph sz="quarter" idx="1"/>
          </p:nvPr>
        </p:nvSpPr>
        <p:spPr/>
        <p:txBody>
          <a:bodyPr/>
          <a:lstStyle/>
          <a:p>
            <a:r>
              <a:rPr lang="fr-FR" dirty="0" smtClean="0"/>
              <a:t>Pour les entreprises de Travaux du Bâtiment (T13) qui demanderaient le Label, une adjonction de l’activité Electricien sera à effectuer. Cette adjonction sera gratuite auprès du CFE.</a:t>
            </a:r>
          </a:p>
          <a:p>
            <a:r>
              <a:rPr lang="fr-FR" dirty="0" smtClean="0"/>
              <a:t>Quant aux entreprises de Travaux en tout genre (T14), leur périmètre d’activité recouvre le second œuvre et donc l’électricité. L’adjonction de l’activité Electricien ne sera pas nécessaire dans ce dernier cas.</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b="1" u="sng" dirty="0" smtClean="0">
                <a:solidFill>
                  <a:srgbClr val="0070C0"/>
                </a:solidFill>
              </a:rPr>
              <a:t>Coordonnées du Centre Label et Contrôle Electrique</a:t>
            </a:r>
            <a:endParaRPr lang="fr-FR" sz="2400" b="1" u="sng" dirty="0">
              <a:solidFill>
                <a:srgbClr val="0070C0"/>
              </a:solidFill>
            </a:endParaRPr>
          </a:p>
        </p:txBody>
      </p:sp>
      <p:sp>
        <p:nvSpPr>
          <p:cNvPr id="3" name="Espace réservé du contenu 2"/>
          <p:cNvSpPr>
            <a:spLocks noGrp="1"/>
          </p:cNvSpPr>
          <p:nvPr>
            <p:ph sz="quarter" idx="1"/>
          </p:nvPr>
        </p:nvSpPr>
        <p:spPr/>
        <p:txBody>
          <a:bodyPr/>
          <a:lstStyle/>
          <a:p>
            <a:r>
              <a:rPr lang="fr-FR" dirty="0" smtClean="0"/>
              <a:t>Bureau situé au Pôle Entreprise de la CCISM</a:t>
            </a:r>
          </a:p>
          <a:p>
            <a:r>
              <a:rPr lang="fr-FR" dirty="0" smtClean="0"/>
              <a:t>Contact: Daniel RADFORD</a:t>
            </a:r>
          </a:p>
          <a:p>
            <a:r>
              <a:rPr lang="fr-FR" dirty="0" smtClean="0"/>
              <a:t>Téléphone: 47 27 28</a:t>
            </a:r>
          </a:p>
          <a:p>
            <a:r>
              <a:rPr lang="fr-FR" dirty="0" smtClean="0"/>
              <a:t>Fax: 47 27 </a:t>
            </a:r>
            <a:r>
              <a:rPr lang="fr-FR" dirty="0" err="1" smtClean="0"/>
              <a:t>27</a:t>
            </a:r>
            <a:endParaRPr lang="fr-FR" dirty="0" smtClean="0"/>
          </a:p>
          <a:p>
            <a:r>
              <a:rPr lang="fr-FR" dirty="0" smtClean="0"/>
              <a:t>E-mail: </a:t>
            </a:r>
            <a:r>
              <a:rPr lang="fr-FR" dirty="0" smtClean="0">
                <a:hlinkClick r:id="rId2"/>
              </a:rPr>
              <a:t>daniel.r@ccism.pf</a:t>
            </a:r>
            <a:endParaRPr lang="fr-FR" dirty="0" smtClean="0"/>
          </a:p>
          <a:p>
            <a:r>
              <a:rPr lang="fr-FR" dirty="0" smtClean="0"/>
              <a:t>Egalement présent sur le site </a:t>
            </a:r>
            <a:r>
              <a:rPr lang="fr-FR" b="1" dirty="0" smtClean="0">
                <a:solidFill>
                  <a:schemeClr val="accent1"/>
                </a:solidFill>
              </a:rPr>
              <a:t>www.ccism.pf</a:t>
            </a:r>
          </a:p>
          <a:p>
            <a:pPr>
              <a:buNone/>
            </a:pPr>
            <a:r>
              <a:rPr lang="fr-FR" dirty="0" smtClean="0"/>
              <a:t>	</a:t>
            </a:r>
          </a:p>
          <a:p>
            <a:pPr lvl="3"/>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b="1" u="sng" dirty="0" smtClean="0">
                <a:solidFill>
                  <a:srgbClr val="0070C0"/>
                </a:solidFill>
              </a:rPr>
              <a:t>Pourquoi la création du CLCE ?</a:t>
            </a:r>
            <a:endParaRPr lang="fr-FR" dirty="0">
              <a:solidFill>
                <a:srgbClr val="0070C0"/>
              </a:solidFill>
            </a:endParaRPr>
          </a:p>
        </p:txBody>
      </p:sp>
      <p:sp>
        <p:nvSpPr>
          <p:cNvPr id="3" name="Espace réservé du contenu 2"/>
          <p:cNvSpPr>
            <a:spLocks noGrp="1"/>
          </p:cNvSpPr>
          <p:nvPr>
            <p:ph sz="quarter" idx="1"/>
          </p:nvPr>
        </p:nvSpPr>
        <p:spPr/>
        <p:txBody>
          <a:bodyPr>
            <a:normAutofit fontScale="92500" lnSpcReduction="10000"/>
          </a:bodyPr>
          <a:lstStyle/>
          <a:p>
            <a:pPr algn="just"/>
            <a:r>
              <a:rPr lang="fr-FR" dirty="0" smtClean="0"/>
              <a:t>Le CLCE a été constitué le 28 novembre 2010 après un long travail de réflexion entre la CCISM, l’EDT, les Bureaux de Contrôle, et les Electriciens.</a:t>
            </a:r>
          </a:p>
          <a:p>
            <a:pPr algn="just"/>
            <a:r>
              <a:rPr lang="fr-FR" dirty="0" smtClean="0"/>
              <a:t>Son objectif principal est l’amélioration de la sécurité électrique dans les habitations, par le respect de la norme NFC 15-100.</a:t>
            </a:r>
          </a:p>
          <a:p>
            <a:pPr algn="just"/>
            <a:r>
              <a:rPr lang="fr-FR" dirty="0" smtClean="0"/>
              <a:t>En Polynésie, conformément à la délibération n° 2001-21 APF du 8 février 2001 (modifiant la délibération n° 92-26 AT du 27 février 1992), « les installations électriques intérieures des constructions réalisées sur le territoire de la Polynésie Française doivent respecter les dispositions techniques définies par la norme NFC 15-100. (Art 1</a:t>
            </a:r>
            <a:r>
              <a:rPr lang="fr-FR" baseline="30000" dirty="0" smtClean="0"/>
              <a:t>er</a:t>
            </a:r>
            <a:r>
              <a:rPr lang="fr-FR" dirty="0" smtClean="0"/>
              <a:t>)   </a:t>
            </a:r>
          </a:p>
          <a:p>
            <a:endParaRPr lang="fr-FR" dirty="0" smtClean="0"/>
          </a:p>
          <a:p>
            <a:endParaRPr lang="fr-FR" dirty="0" smtClean="0"/>
          </a:p>
          <a:p>
            <a:pPr>
              <a:buNone/>
            </a:pPr>
            <a:endParaRPr lang="fr-FR" dirty="0" smtClean="0"/>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smtClean="0">
                <a:solidFill>
                  <a:srgbClr val="0070C0"/>
                </a:solidFill>
              </a:rPr>
              <a:t>Le </a:t>
            </a:r>
            <a:r>
              <a:rPr lang="fr-FR" sz="3200" b="1" u="sng" dirty="0" smtClean="0">
                <a:solidFill>
                  <a:srgbClr val="0070C0"/>
                </a:solidFill>
              </a:rPr>
              <a:t>Label</a:t>
            </a:r>
            <a:r>
              <a:rPr lang="fr-FR" b="1" u="sng" dirty="0" smtClean="0">
                <a:solidFill>
                  <a:srgbClr val="0070C0"/>
                </a:solidFill>
              </a:rPr>
              <a:t>, un outil essentiel</a:t>
            </a:r>
            <a:endParaRPr lang="fr-FR" b="1" u="sng" dirty="0">
              <a:solidFill>
                <a:srgbClr val="0070C0"/>
              </a:solidFill>
            </a:endParaRPr>
          </a:p>
        </p:txBody>
      </p:sp>
      <p:sp>
        <p:nvSpPr>
          <p:cNvPr id="3" name="Espace réservé du contenu 2"/>
          <p:cNvSpPr>
            <a:spLocks noGrp="1"/>
          </p:cNvSpPr>
          <p:nvPr>
            <p:ph sz="quarter" idx="1"/>
          </p:nvPr>
        </p:nvSpPr>
        <p:spPr/>
        <p:txBody>
          <a:bodyPr/>
          <a:lstStyle/>
          <a:p>
            <a:pPr algn="just"/>
            <a:r>
              <a:rPr lang="fr-FR" dirty="0" smtClean="0"/>
              <a:t>Cependant, en pratique, les installations domestiques n’étant pas soumises à contrôle (contrairement aux ERP), l’application de la norme NFC 15-100 n’est presque jamais vérifiée.</a:t>
            </a:r>
          </a:p>
          <a:p>
            <a:pPr algn="just"/>
            <a:r>
              <a:rPr lang="fr-FR" dirty="0" smtClean="0"/>
              <a:t>Partant de ce constat, le CLCE a décidé de mettre en place un système de Labellisation qui permettrait de mettre en avant les électriciens compétents, soucieux du respect de l’application de la norme NFC 15-100.</a:t>
            </a:r>
          </a:p>
          <a:p>
            <a:endParaRPr lang="fr-FR" dirty="0" smtClean="0"/>
          </a:p>
          <a:p>
            <a:endParaRPr lang="fr-FR" dirty="0" smtClean="0"/>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sz="quarter" idx="1"/>
          </p:nvPr>
        </p:nvSpPr>
        <p:spPr/>
        <p:txBody>
          <a:bodyPr/>
          <a:lstStyle/>
          <a:p>
            <a:pPr algn="just"/>
            <a:r>
              <a:rPr lang="fr-FR" dirty="0" smtClean="0"/>
              <a:t>Du fait de la complexité de l’organisation technique (nature des contrôles à effectuer, établissement de la fiche de contrôle, établissement de la règle d’intervention, mise en circulation d’attestations de conformité, conditions de la labellisation et maintien de celle-ci,), le lancement effectif du processus de labellisation a réellement débuté en mai 2011 par un effort de communication, en partenariat avec les fournisseurs de matériel électrique (YUNE TUNG, SODIMEC, L’APPRO, CAPELEC, SDIP).</a:t>
            </a:r>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pPr algn="just"/>
            <a:r>
              <a:rPr lang="fr-FR" dirty="0" smtClean="0"/>
              <a:t>Des phoning et mailing ont été régulièrement lancés afin d’inciter les électriciens à faire leur demande de label.  Suite à cette communication, bon nombre d’électriciens ont cherché à se renseigner par téléphone, par e-mail ou directement auprès des partenaires du projet.</a:t>
            </a:r>
          </a:p>
          <a:p>
            <a:pPr algn="just"/>
            <a:r>
              <a:rPr lang="fr-FR" dirty="0" smtClean="0"/>
              <a:t>Le Comité technique, chargé de l’étude des demandes, a débuté ses examens de dossiers le 7 juillet 2011 et a poursuivi au cours d’une deuxième session le 1</a:t>
            </a:r>
            <a:r>
              <a:rPr lang="fr-FR" baseline="30000" dirty="0" smtClean="0"/>
              <a:t>er</a:t>
            </a:r>
            <a:r>
              <a:rPr lang="fr-FR" dirty="0" smtClean="0"/>
              <a:t> septembre 2011.</a:t>
            </a:r>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pPr algn="just"/>
            <a:r>
              <a:rPr lang="fr-FR" dirty="0" smtClean="0"/>
              <a:t>Depuis cette date, 20 dossiers ont été étudiés. 2 ont fait l’objet d’un rejet pour non-conformité aux attentes administratives et techniques. 8 dossiers sont en attente car incomplets (dont 5 déjà passés en commission et 3 autres non encore passés en commission)</a:t>
            </a:r>
          </a:p>
          <a:p>
            <a:pPr algn="just"/>
            <a:r>
              <a:rPr lang="fr-FR" dirty="0" smtClean="0"/>
              <a:t>A aujourd’hui, 9 électriciens ont déjà été labellisés et 4 devraient l’être prochainement.</a:t>
            </a:r>
          </a:p>
          <a:p>
            <a:endParaRPr lang="fr-FR" dirty="0" smtClean="0"/>
          </a:p>
          <a:p>
            <a:pPr>
              <a:buNone/>
            </a:pPr>
            <a:endParaRPr lang="fr-FR" dirty="0" smtClean="0"/>
          </a:p>
        </p:txBody>
      </p:sp>
      <p:pic>
        <p:nvPicPr>
          <p:cNvPr id="7" name="838b0e26-80a8-4346-99d4-cf6da1cfc0c1" descr="cid:D10EC75C-6927-47C3-9B89-360379DD5368"/>
          <p:cNvPicPr/>
          <p:nvPr/>
        </p:nvPicPr>
        <p:blipFill>
          <a:blip r:embed="rId2" r:link="rId3" cstate="print"/>
          <a:srcRect/>
          <a:stretch>
            <a:fillRect/>
          </a:stretch>
        </p:blipFill>
        <p:spPr bwMode="auto">
          <a:xfrm>
            <a:off x="6372200" y="4653136"/>
            <a:ext cx="2016224" cy="180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u="sng" dirty="0" smtClean="0">
                <a:solidFill>
                  <a:srgbClr val="0070C0"/>
                </a:solidFill>
              </a:rPr>
              <a:t>Fonctionnement de l’association CLCE</a:t>
            </a:r>
            <a:endParaRPr lang="fr-FR" sz="3200" b="1" u="sng" dirty="0">
              <a:solidFill>
                <a:srgbClr val="0070C0"/>
              </a:solidFill>
            </a:endParaRPr>
          </a:p>
        </p:txBody>
      </p:sp>
      <p:sp>
        <p:nvSpPr>
          <p:cNvPr id="3" name="Espace réservé du contenu 2"/>
          <p:cNvSpPr>
            <a:spLocks noGrp="1"/>
          </p:cNvSpPr>
          <p:nvPr>
            <p:ph sz="quarter" idx="1"/>
          </p:nvPr>
        </p:nvSpPr>
        <p:spPr/>
        <p:txBody>
          <a:bodyPr/>
          <a:lstStyle/>
          <a:p>
            <a:r>
              <a:rPr lang="fr-FR" dirty="0" smtClean="0"/>
              <a:t>Au-delà du Label, le CLCE est une association dédiée aux électriciens installateurs dont le fonctionnement vous est présenté ci-dessous.</a:t>
            </a:r>
          </a:p>
          <a:p>
            <a:r>
              <a:rPr lang="fr-FR" dirty="0" smtClean="0"/>
              <a:t>Le dispositif mis en place dans un premier temps sur Tahiti et Moorea puis devrait être progressivement étendu à l’ensemble de la Polynésie Française.</a:t>
            </a:r>
          </a:p>
          <a:p>
            <a:endParaRPr lang="fr-FR" dirty="0" smtClean="0"/>
          </a:p>
          <a:p>
            <a:endParaRPr lang="fr-FR" dirty="0" smtClean="0"/>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u="sng" dirty="0" smtClean="0">
                <a:solidFill>
                  <a:srgbClr val="0070C0"/>
                </a:solidFill>
              </a:rPr>
              <a:t>Liste des 1</a:t>
            </a:r>
            <a:r>
              <a:rPr lang="fr-FR" sz="3200" b="1" u="sng" baseline="30000" dirty="0" smtClean="0">
                <a:solidFill>
                  <a:srgbClr val="0070C0"/>
                </a:solidFill>
              </a:rPr>
              <a:t>ers</a:t>
            </a:r>
            <a:r>
              <a:rPr lang="fr-FR" sz="3200" b="1" u="sng" dirty="0" smtClean="0">
                <a:solidFill>
                  <a:srgbClr val="0070C0"/>
                </a:solidFill>
              </a:rPr>
              <a:t> Labellisés CLCE   </a:t>
            </a:r>
            <a:endParaRPr lang="fr-FR" sz="3200" b="1" u="sng" dirty="0">
              <a:solidFill>
                <a:srgbClr val="0070C0"/>
              </a:solidFill>
            </a:endParaRPr>
          </a:p>
        </p:txBody>
      </p:sp>
      <p:sp>
        <p:nvSpPr>
          <p:cNvPr id="3" name="Espace réservé du contenu 2"/>
          <p:cNvSpPr>
            <a:spLocks noGrp="1"/>
          </p:cNvSpPr>
          <p:nvPr>
            <p:ph sz="quarter" idx="1"/>
          </p:nvPr>
        </p:nvSpPr>
        <p:spPr/>
        <p:txBody>
          <a:bodyPr>
            <a:normAutofit/>
          </a:bodyPr>
          <a:lstStyle/>
          <a:p>
            <a:r>
              <a:rPr lang="fr-FR" dirty="0" smtClean="0"/>
              <a:t>SGEP  </a:t>
            </a:r>
            <a:r>
              <a:rPr lang="fr-FR" dirty="0" smtClean="0"/>
              <a:t>(TRIBUT Damien)</a:t>
            </a:r>
          </a:p>
          <a:p>
            <a:r>
              <a:rPr lang="fr-FR" dirty="0" smtClean="0"/>
              <a:t>JLD ELECTRIC (DUARTE Jean-Luc)</a:t>
            </a:r>
          </a:p>
          <a:p>
            <a:r>
              <a:rPr lang="fr-FR" dirty="0" smtClean="0"/>
              <a:t>ELECTRICITE MICHEL (LATCHOUMANE Michel)</a:t>
            </a:r>
          </a:p>
          <a:p>
            <a:r>
              <a:rPr lang="fr-FR" dirty="0" smtClean="0"/>
              <a:t>ANTHEA (PICARD Jean-Marc)</a:t>
            </a:r>
          </a:p>
          <a:p>
            <a:r>
              <a:rPr lang="fr-FR" dirty="0" smtClean="0"/>
              <a:t>ARESO (MOUSSET Laurent)</a:t>
            </a:r>
          </a:p>
          <a:p>
            <a:r>
              <a:rPr lang="fr-FR" dirty="0" smtClean="0"/>
              <a:t>QUALITECH (AGIUS Bernard)</a:t>
            </a:r>
          </a:p>
          <a:p>
            <a:r>
              <a:rPr lang="fr-FR" dirty="0" smtClean="0"/>
              <a:t>E.V.A (PATURET Benjamin</a:t>
            </a:r>
            <a:r>
              <a:rPr lang="fr-FR" dirty="0" smtClean="0"/>
              <a:t>) </a:t>
            </a:r>
            <a:endParaRPr lang="fr-FR" dirty="0" smtClean="0"/>
          </a:p>
          <a:p>
            <a:r>
              <a:rPr lang="fr-FR" dirty="0" smtClean="0"/>
              <a:t>CEGELEC </a:t>
            </a:r>
            <a:r>
              <a:rPr lang="fr-FR" dirty="0" smtClean="0"/>
              <a:t>(DOCK Frédéric</a:t>
            </a:r>
            <a:r>
              <a:rPr lang="fr-FR" dirty="0" smtClean="0"/>
              <a:t>)</a:t>
            </a:r>
            <a:endParaRPr lang="fr-FR" dirty="0" smtClean="0"/>
          </a:p>
          <a:p>
            <a:r>
              <a:rPr lang="fr-FR" dirty="0" smtClean="0"/>
              <a:t>TECHNO FROID (LANVIN Jérôme)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u="sng" dirty="0" smtClean="0">
                <a:solidFill>
                  <a:srgbClr val="0070C0"/>
                </a:solidFill>
              </a:rPr>
              <a:t>Composition de l’Association</a:t>
            </a:r>
            <a:endParaRPr lang="fr-FR" sz="3200" b="1" u="sng" dirty="0">
              <a:solidFill>
                <a:srgbClr val="0070C0"/>
              </a:solidFill>
            </a:endParaRPr>
          </a:p>
        </p:txBody>
      </p:sp>
      <p:sp>
        <p:nvSpPr>
          <p:cNvPr id="3" name="Espace réservé du contenu 2"/>
          <p:cNvSpPr>
            <a:spLocks noGrp="1"/>
          </p:cNvSpPr>
          <p:nvPr>
            <p:ph sz="quarter" idx="1"/>
          </p:nvPr>
        </p:nvSpPr>
        <p:spPr/>
        <p:txBody>
          <a:bodyPr/>
          <a:lstStyle/>
          <a:p>
            <a:pPr algn="just"/>
            <a:r>
              <a:rPr lang="fr-FR" dirty="0" smtClean="0"/>
              <a:t>Les membres fondateurs sont la CCISM, EDT et les Bureaux de Contrôle.</a:t>
            </a:r>
          </a:p>
          <a:p>
            <a:pPr algn="just"/>
            <a:r>
              <a:rPr lang="fr-FR" dirty="0" smtClean="0"/>
              <a:t>Les membres adhérents sont les principaux intéressés, à savoir les Electriciens. En participant au CLCE les Electriciens peuvent participer au fonctionnement de l’Association et à l’établissement des règles qui les concernent en premier lieu.</a:t>
            </a:r>
          </a:p>
          <a:p>
            <a:pPr algn="just"/>
            <a:r>
              <a:rPr lang="fr-FR" dirty="0" smtClean="0"/>
              <a:t>La cotisation annuelle a été fixé à 15 000 fcp.</a:t>
            </a:r>
          </a:p>
          <a:p>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Personnalisé 2">
      <a:dk1>
        <a:sysClr val="windowText" lastClr="000000"/>
      </a:dk1>
      <a:lt1>
        <a:sysClr val="window" lastClr="FFFFFF"/>
      </a:lt1>
      <a:dk2>
        <a:srgbClr val="1F497D"/>
      </a:dk2>
      <a:lt2>
        <a:srgbClr val="EEECE1"/>
      </a:lt2>
      <a:accent1>
        <a:srgbClr val="4F81BD"/>
      </a:accent1>
      <a:accent2>
        <a:srgbClr val="C0504D"/>
      </a:accent2>
      <a:accent3>
        <a:srgbClr val="548DD4"/>
      </a:accent3>
      <a:accent4>
        <a:srgbClr val="8064A2"/>
      </a:accent4>
      <a:accent5>
        <a:srgbClr val="4BACC6"/>
      </a:accent5>
      <a:accent6>
        <a:srgbClr val="F79646"/>
      </a:accent6>
      <a:hlink>
        <a:srgbClr val="0000FF"/>
      </a:hlink>
      <a:folHlink>
        <a:srgbClr val="800080"/>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563</TotalTime>
  <Words>842</Words>
  <Application>Microsoft Office PowerPoint</Application>
  <PresentationFormat>Affichage à l'écran (4:3)</PresentationFormat>
  <Paragraphs>61</Paragraphs>
  <Slides>14</Slides>
  <Notes>1</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Civil</vt:lpstr>
      <vt:lpstr>Association  CENTRE LABEL ET CONTRÔLE ELECTRIQUE</vt:lpstr>
      <vt:lpstr>Pourquoi la création du CLCE ?</vt:lpstr>
      <vt:lpstr>Le Label, un outil essentiel</vt:lpstr>
      <vt:lpstr>Diapositive 4</vt:lpstr>
      <vt:lpstr>Diapositive 5</vt:lpstr>
      <vt:lpstr>Diapositive 6</vt:lpstr>
      <vt:lpstr>Fonctionnement de l’association CLCE</vt:lpstr>
      <vt:lpstr>Liste des 1ers Labellisés CLCE   </vt:lpstr>
      <vt:lpstr>Composition de l’Association</vt:lpstr>
      <vt:lpstr>Rôles et Missions</vt:lpstr>
      <vt:lpstr>Moyens d’actions</vt:lpstr>
      <vt:lpstr>Attribution des Labels</vt:lpstr>
      <vt:lpstr>Cas particulier pour les activités T13 et T14</vt:lpstr>
      <vt:lpstr>Coordonnées du Centre Label et Contrôle Electrique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LABEL ET CONTRÔLE ELECTRIQUE</dc:title>
  <cp:lastModifiedBy>Ten</cp:lastModifiedBy>
  <cp:revision>74</cp:revision>
  <dcterms:modified xsi:type="dcterms:W3CDTF">2011-10-19T20:30:03Z</dcterms:modified>
</cp:coreProperties>
</file>